
<file path=[Content_Types].xml><?xml version="1.0" encoding="utf-8"?>
<Types xmlns="http://schemas.openxmlformats.org/package/2006/content-types">
  <Default Extension="png" ContentType="image/png"/>
  <Default Extension="svg" ContentType="image/svg+xml"/>
  <Default Extension="m4a" ContentType="audio/mp4"/>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79" r:id="rId2"/>
    <p:sldId id="280" r:id="rId3"/>
    <p:sldId id="281" r:id="rId4"/>
    <p:sldId id="282" r:id="rId5"/>
    <p:sldId id="283" r:id="rId6"/>
    <p:sldId id="284" r:id="rId7"/>
    <p:sldId id="285" r:id="rId8"/>
    <p:sldId id="286" r:id="rId9"/>
    <p:sldId id="287" r:id="rId10"/>
    <p:sldId id="288" r:id="rId11"/>
    <p:sldId id="289" r:id="rId12"/>
    <p:sldId id="290" r:id="rId13"/>
    <p:sldId id="291" r:id="rId14"/>
    <p:sldId id="292" r:id="rId15"/>
    <p:sldId id="271" r:id="rId16"/>
    <p:sldId id="293" r:id="rId17"/>
    <p:sldId id="29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13"/>
    <p:restoredTop sz="95018"/>
  </p:normalViewPr>
  <p:slideViewPr>
    <p:cSldViewPr snapToGrid="0" snapToObjects="1">
      <p:cViewPr varScale="1">
        <p:scale>
          <a:sx n="126" d="100"/>
          <a:sy n="126" d="100"/>
        </p:scale>
        <p:origin x="216"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0F86B1-2AD8-4BE3-8FAF-0589ECA4B70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A40C16C-DD8A-4ADB-A073-F56D1F23BF81}">
      <dgm:prSet custT="1"/>
      <dgm:spPr/>
      <dgm:t>
        <a:bodyPr/>
        <a:lstStyle/>
        <a:p>
          <a:pPr>
            <a:lnSpc>
              <a:spcPct val="100000"/>
            </a:lnSpc>
          </a:pPr>
          <a:r>
            <a:rPr lang="en-US" sz="2400" dirty="0">
              <a:latin typeface="Garamond" panose="02020404030301010803" pitchFamily="18" charset="0"/>
            </a:rPr>
            <a:t>Introduction</a:t>
          </a:r>
        </a:p>
      </dgm:t>
    </dgm:pt>
    <dgm:pt modelId="{714E0009-76AE-4DAC-A4EA-B2FE59F058BC}" type="parTrans" cxnId="{C0A8A45F-8595-47C2-ABD9-4A8E47938546}">
      <dgm:prSet/>
      <dgm:spPr/>
      <dgm:t>
        <a:bodyPr/>
        <a:lstStyle/>
        <a:p>
          <a:endParaRPr lang="en-US"/>
        </a:p>
      </dgm:t>
    </dgm:pt>
    <dgm:pt modelId="{0248EDA1-361A-407E-A2F2-6C5C84B88748}" type="sibTrans" cxnId="{C0A8A45F-8595-47C2-ABD9-4A8E47938546}">
      <dgm:prSet/>
      <dgm:spPr/>
      <dgm:t>
        <a:bodyPr/>
        <a:lstStyle/>
        <a:p>
          <a:endParaRPr lang="en-US"/>
        </a:p>
      </dgm:t>
    </dgm:pt>
    <dgm:pt modelId="{EDB9597B-4224-4C5D-982D-F2BEAE994772}">
      <dgm:prSet custT="1"/>
      <dgm:spPr/>
      <dgm:t>
        <a:bodyPr/>
        <a:lstStyle/>
        <a:p>
          <a:pPr>
            <a:lnSpc>
              <a:spcPct val="100000"/>
            </a:lnSpc>
          </a:pPr>
          <a:r>
            <a:rPr lang="en-US" sz="2400" dirty="0">
              <a:latin typeface="Garamond" panose="02020404030301010803" pitchFamily="18" charset="0"/>
            </a:rPr>
            <a:t>Research questions</a:t>
          </a:r>
        </a:p>
      </dgm:t>
    </dgm:pt>
    <dgm:pt modelId="{F2084FB0-D385-494F-B8A6-340FDB2D9CDB}" type="parTrans" cxnId="{EF912ADC-E3F1-4754-9AE3-FC3410A7BC97}">
      <dgm:prSet/>
      <dgm:spPr/>
      <dgm:t>
        <a:bodyPr/>
        <a:lstStyle/>
        <a:p>
          <a:endParaRPr lang="en-US"/>
        </a:p>
      </dgm:t>
    </dgm:pt>
    <dgm:pt modelId="{B46B7EC3-A46F-41DC-A572-8343E9787606}" type="sibTrans" cxnId="{EF912ADC-E3F1-4754-9AE3-FC3410A7BC97}">
      <dgm:prSet/>
      <dgm:spPr/>
      <dgm:t>
        <a:bodyPr/>
        <a:lstStyle/>
        <a:p>
          <a:endParaRPr lang="en-US"/>
        </a:p>
      </dgm:t>
    </dgm:pt>
    <dgm:pt modelId="{10249FB3-B386-48D9-B568-10FF3940C169}">
      <dgm:prSet custT="1"/>
      <dgm:spPr/>
      <dgm:t>
        <a:bodyPr/>
        <a:lstStyle/>
        <a:p>
          <a:pPr>
            <a:lnSpc>
              <a:spcPct val="100000"/>
            </a:lnSpc>
          </a:pPr>
          <a:r>
            <a:rPr lang="en-US" sz="2400" dirty="0">
              <a:latin typeface="Garamond" panose="02020404030301010803" pitchFamily="18" charset="0"/>
            </a:rPr>
            <a:t>Dataset overview</a:t>
          </a:r>
        </a:p>
      </dgm:t>
    </dgm:pt>
    <dgm:pt modelId="{1B956B12-F85D-49EF-9A3A-D60E9FEE5CC2}" type="parTrans" cxnId="{7438A5B9-8C13-4FA1-8226-B26FE0FBA42A}">
      <dgm:prSet/>
      <dgm:spPr/>
      <dgm:t>
        <a:bodyPr/>
        <a:lstStyle/>
        <a:p>
          <a:endParaRPr lang="en-US"/>
        </a:p>
      </dgm:t>
    </dgm:pt>
    <dgm:pt modelId="{01AFF7D9-C9DB-459A-B5C0-AA1B1B4D89E7}" type="sibTrans" cxnId="{7438A5B9-8C13-4FA1-8226-B26FE0FBA42A}">
      <dgm:prSet/>
      <dgm:spPr/>
      <dgm:t>
        <a:bodyPr/>
        <a:lstStyle/>
        <a:p>
          <a:endParaRPr lang="en-US"/>
        </a:p>
      </dgm:t>
    </dgm:pt>
    <dgm:pt modelId="{0FA4C46A-CFA9-43CA-810F-77EF244F89FD}">
      <dgm:prSet custT="1"/>
      <dgm:spPr/>
      <dgm:t>
        <a:bodyPr/>
        <a:lstStyle/>
        <a:p>
          <a:pPr>
            <a:lnSpc>
              <a:spcPct val="100000"/>
            </a:lnSpc>
          </a:pPr>
          <a:r>
            <a:rPr lang="en-US" sz="2400" dirty="0">
              <a:latin typeface="Garamond" panose="02020404030301010803" pitchFamily="18" charset="0"/>
            </a:rPr>
            <a:t>Data analysis</a:t>
          </a:r>
        </a:p>
      </dgm:t>
    </dgm:pt>
    <dgm:pt modelId="{D21B56D4-7050-4DA3-8471-BA144CDE6CE6}" type="parTrans" cxnId="{5AFF3DB6-5BE5-4C01-9BBF-95140D400381}">
      <dgm:prSet/>
      <dgm:spPr/>
      <dgm:t>
        <a:bodyPr/>
        <a:lstStyle/>
        <a:p>
          <a:endParaRPr lang="en-US"/>
        </a:p>
      </dgm:t>
    </dgm:pt>
    <dgm:pt modelId="{031C6D4F-FDE2-4B69-9094-524170EF5B3E}" type="sibTrans" cxnId="{5AFF3DB6-5BE5-4C01-9BBF-95140D400381}">
      <dgm:prSet/>
      <dgm:spPr/>
      <dgm:t>
        <a:bodyPr/>
        <a:lstStyle/>
        <a:p>
          <a:endParaRPr lang="en-US"/>
        </a:p>
      </dgm:t>
    </dgm:pt>
    <dgm:pt modelId="{D25FF361-4622-4466-BA43-3048BBDCAAB5}">
      <dgm:prSet custT="1"/>
      <dgm:spPr/>
      <dgm:t>
        <a:bodyPr/>
        <a:lstStyle/>
        <a:p>
          <a:pPr>
            <a:lnSpc>
              <a:spcPct val="100000"/>
            </a:lnSpc>
          </a:pPr>
          <a:r>
            <a:rPr lang="en-US" sz="2400" dirty="0">
              <a:latin typeface="Garamond" panose="02020404030301010803" pitchFamily="18" charset="0"/>
            </a:rPr>
            <a:t>Conclusion</a:t>
          </a:r>
        </a:p>
      </dgm:t>
    </dgm:pt>
    <dgm:pt modelId="{F5883ABA-5909-4E1D-AAC2-A9166DD29255}" type="parTrans" cxnId="{74CFB2A3-463A-45A4-A051-C6DF07512945}">
      <dgm:prSet/>
      <dgm:spPr/>
      <dgm:t>
        <a:bodyPr/>
        <a:lstStyle/>
        <a:p>
          <a:endParaRPr lang="en-US"/>
        </a:p>
      </dgm:t>
    </dgm:pt>
    <dgm:pt modelId="{433B8073-3A54-47CC-B3A0-CA09439F7F6E}" type="sibTrans" cxnId="{74CFB2A3-463A-45A4-A051-C6DF07512945}">
      <dgm:prSet/>
      <dgm:spPr/>
      <dgm:t>
        <a:bodyPr/>
        <a:lstStyle/>
        <a:p>
          <a:endParaRPr lang="en-US"/>
        </a:p>
      </dgm:t>
    </dgm:pt>
    <dgm:pt modelId="{8B636E21-BCEA-4387-8DAE-B29F07D9E507}">
      <dgm:prSet custT="1"/>
      <dgm:spPr/>
      <dgm:t>
        <a:bodyPr/>
        <a:lstStyle/>
        <a:p>
          <a:pPr>
            <a:lnSpc>
              <a:spcPct val="100000"/>
            </a:lnSpc>
          </a:pPr>
          <a:r>
            <a:rPr lang="en-US" sz="2400" dirty="0">
              <a:latin typeface="Garamond" panose="02020404030301010803" pitchFamily="18" charset="0"/>
            </a:rPr>
            <a:t>Future perspectives</a:t>
          </a:r>
        </a:p>
      </dgm:t>
    </dgm:pt>
    <dgm:pt modelId="{9947730D-2351-446B-9258-8BE3F19684FC}" type="parTrans" cxnId="{6994C342-A5A5-4AF5-9163-E44AE84D21A8}">
      <dgm:prSet/>
      <dgm:spPr/>
      <dgm:t>
        <a:bodyPr/>
        <a:lstStyle/>
        <a:p>
          <a:endParaRPr lang="en-US"/>
        </a:p>
      </dgm:t>
    </dgm:pt>
    <dgm:pt modelId="{5C78AA95-115E-45A7-80DA-567B4809AF1D}" type="sibTrans" cxnId="{6994C342-A5A5-4AF5-9163-E44AE84D21A8}">
      <dgm:prSet/>
      <dgm:spPr/>
      <dgm:t>
        <a:bodyPr/>
        <a:lstStyle/>
        <a:p>
          <a:endParaRPr lang="en-US"/>
        </a:p>
      </dgm:t>
    </dgm:pt>
    <dgm:pt modelId="{304F2CF5-EBF0-41E1-BF01-70529FDD6C95}">
      <dgm:prSet custT="1"/>
      <dgm:spPr/>
      <dgm:t>
        <a:bodyPr/>
        <a:lstStyle/>
        <a:p>
          <a:pPr>
            <a:lnSpc>
              <a:spcPct val="100000"/>
            </a:lnSpc>
          </a:pPr>
          <a:r>
            <a:rPr lang="en-US" sz="2400" dirty="0">
              <a:latin typeface="Garamond" panose="02020404030301010803" pitchFamily="18" charset="0"/>
            </a:rPr>
            <a:t>Acknowledgment of data/ weblink resources</a:t>
          </a:r>
        </a:p>
      </dgm:t>
    </dgm:pt>
    <dgm:pt modelId="{7CBCABF1-0B01-41B2-A442-C8F2C7B484B6}" type="parTrans" cxnId="{F0A68C58-AA47-4DFB-9B85-EC5BD2B5D455}">
      <dgm:prSet/>
      <dgm:spPr/>
      <dgm:t>
        <a:bodyPr/>
        <a:lstStyle/>
        <a:p>
          <a:endParaRPr lang="en-US"/>
        </a:p>
      </dgm:t>
    </dgm:pt>
    <dgm:pt modelId="{20F11EAE-CA45-4F57-89E9-BC259F99B71B}" type="sibTrans" cxnId="{F0A68C58-AA47-4DFB-9B85-EC5BD2B5D455}">
      <dgm:prSet/>
      <dgm:spPr/>
      <dgm:t>
        <a:bodyPr/>
        <a:lstStyle/>
        <a:p>
          <a:endParaRPr lang="en-US"/>
        </a:p>
      </dgm:t>
    </dgm:pt>
    <dgm:pt modelId="{B03D45A5-946D-46D8-BFF9-ABD907A56F1E}" type="pres">
      <dgm:prSet presAssocID="{800F86B1-2AD8-4BE3-8FAF-0589ECA4B704}" presName="root" presStyleCnt="0">
        <dgm:presLayoutVars>
          <dgm:dir/>
          <dgm:resizeHandles val="exact"/>
        </dgm:presLayoutVars>
      </dgm:prSet>
      <dgm:spPr/>
    </dgm:pt>
    <dgm:pt modelId="{0F7EB225-AF04-4EA2-BD85-74A3987CA3C2}" type="pres">
      <dgm:prSet presAssocID="{CA40C16C-DD8A-4ADB-A073-F56D1F23BF81}" presName="compNode" presStyleCnt="0"/>
      <dgm:spPr/>
    </dgm:pt>
    <dgm:pt modelId="{A011B84B-AE7A-4A4F-8A36-564878000620}" type="pres">
      <dgm:prSet presAssocID="{CA40C16C-DD8A-4ADB-A073-F56D1F23BF81}" presName="bgRect" presStyleLbl="bgShp" presStyleIdx="0" presStyleCnt="7"/>
      <dgm:spPr/>
    </dgm:pt>
    <dgm:pt modelId="{1F69D92C-46DF-46C3-BC32-E86EE7B75948}" type="pres">
      <dgm:prSet presAssocID="{CA40C16C-DD8A-4ADB-A073-F56D1F23BF8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837EFCB7-30EE-4F23-8B2D-9178E952AD40}" type="pres">
      <dgm:prSet presAssocID="{CA40C16C-DD8A-4ADB-A073-F56D1F23BF81}" presName="spaceRect" presStyleCnt="0"/>
      <dgm:spPr/>
    </dgm:pt>
    <dgm:pt modelId="{A6A3CDD3-1804-43CA-ACB6-2CC70CBF654C}" type="pres">
      <dgm:prSet presAssocID="{CA40C16C-DD8A-4ADB-A073-F56D1F23BF81}" presName="parTx" presStyleLbl="revTx" presStyleIdx="0" presStyleCnt="7">
        <dgm:presLayoutVars>
          <dgm:chMax val="0"/>
          <dgm:chPref val="0"/>
        </dgm:presLayoutVars>
      </dgm:prSet>
      <dgm:spPr/>
    </dgm:pt>
    <dgm:pt modelId="{2D5B3CE1-BD5B-423C-A8B8-30887B389D4E}" type="pres">
      <dgm:prSet presAssocID="{0248EDA1-361A-407E-A2F2-6C5C84B88748}" presName="sibTrans" presStyleCnt="0"/>
      <dgm:spPr/>
    </dgm:pt>
    <dgm:pt modelId="{F3CC9845-57B7-4724-921F-9828BA993B30}" type="pres">
      <dgm:prSet presAssocID="{EDB9597B-4224-4C5D-982D-F2BEAE994772}" presName="compNode" presStyleCnt="0"/>
      <dgm:spPr/>
    </dgm:pt>
    <dgm:pt modelId="{E45770BA-DCB6-4A37-9FFB-63D242747D60}" type="pres">
      <dgm:prSet presAssocID="{EDB9597B-4224-4C5D-982D-F2BEAE994772}" presName="bgRect" presStyleLbl="bgShp" presStyleIdx="1" presStyleCnt="7"/>
      <dgm:spPr/>
    </dgm:pt>
    <dgm:pt modelId="{92540E37-89F2-4895-B38D-C8F182BA6EF6}" type="pres">
      <dgm:prSet presAssocID="{EDB9597B-4224-4C5D-982D-F2BEAE99477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p"/>
        </a:ext>
      </dgm:extLst>
    </dgm:pt>
    <dgm:pt modelId="{B5B917E8-1E59-499E-8D19-85A2BE098507}" type="pres">
      <dgm:prSet presAssocID="{EDB9597B-4224-4C5D-982D-F2BEAE994772}" presName="spaceRect" presStyleCnt="0"/>
      <dgm:spPr/>
    </dgm:pt>
    <dgm:pt modelId="{EB1B29B4-7E03-4F1C-8D82-BDD054EF29D6}" type="pres">
      <dgm:prSet presAssocID="{EDB9597B-4224-4C5D-982D-F2BEAE994772}" presName="parTx" presStyleLbl="revTx" presStyleIdx="1" presStyleCnt="7">
        <dgm:presLayoutVars>
          <dgm:chMax val="0"/>
          <dgm:chPref val="0"/>
        </dgm:presLayoutVars>
      </dgm:prSet>
      <dgm:spPr/>
    </dgm:pt>
    <dgm:pt modelId="{27E9AB92-9323-4DDB-A979-2CE1214951EE}" type="pres">
      <dgm:prSet presAssocID="{B46B7EC3-A46F-41DC-A572-8343E9787606}" presName="sibTrans" presStyleCnt="0"/>
      <dgm:spPr/>
    </dgm:pt>
    <dgm:pt modelId="{17AB0A9C-3FBA-4148-84B8-C549E2AFD13A}" type="pres">
      <dgm:prSet presAssocID="{10249FB3-B386-48D9-B568-10FF3940C169}" presName="compNode" presStyleCnt="0"/>
      <dgm:spPr/>
    </dgm:pt>
    <dgm:pt modelId="{7EFB449F-23A9-483E-A980-34788E005AA7}" type="pres">
      <dgm:prSet presAssocID="{10249FB3-B386-48D9-B568-10FF3940C169}" presName="bgRect" presStyleLbl="bgShp" presStyleIdx="2" presStyleCnt="7"/>
      <dgm:spPr/>
    </dgm:pt>
    <dgm:pt modelId="{7EF9D37C-E8A2-4AF9-A358-F4B39FBE6C24}" type="pres">
      <dgm:prSet presAssocID="{10249FB3-B386-48D9-B568-10FF3940C169}"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37E6B371-2BAB-4BD1-9310-D6F37B076434}" type="pres">
      <dgm:prSet presAssocID="{10249FB3-B386-48D9-B568-10FF3940C169}" presName="spaceRect" presStyleCnt="0"/>
      <dgm:spPr/>
    </dgm:pt>
    <dgm:pt modelId="{05261DA5-D770-4697-A9A3-3C2A263E5775}" type="pres">
      <dgm:prSet presAssocID="{10249FB3-B386-48D9-B568-10FF3940C169}" presName="parTx" presStyleLbl="revTx" presStyleIdx="2" presStyleCnt="7">
        <dgm:presLayoutVars>
          <dgm:chMax val="0"/>
          <dgm:chPref val="0"/>
        </dgm:presLayoutVars>
      </dgm:prSet>
      <dgm:spPr/>
    </dgm:pt>
    <dgm:pt modelId="{F9245AA9-30C3-46BE-A263-BA2CCC8DE5F9}" type="pres">
      <dgm:prSet presAssocID="{01AFF7D9-C9DB-459A-B5C0-AA1B1B4D89E7}" presName="sibTrans" presStyleCnt="0"/>
      <dgm:spPr/>
    </dgm:pt>
    <dgm:pt modelId="{20D084FF-3EF6-4B74-A711-349BF945B27F}" type="pres">
      <dgm:prSet presAssocID="{0FA4C46A-CFA9-43CA-810F-77EF244F89FD}" presName="compNode" presStyleCnt="0"/>
      <dgm:spPr/>
    </dgm:pt>
    <dgm:pt modelId="{C17FB9DB-3583-483C-B54A-EA0E942F50E7}" type="pres">
      <dgm:prSet presAssocID="{0FA4C46A-CFA9-43CA-810F-77EF244F89FD}" presName="bgRect" presStyleLbl="bgShp" presStyleIdx="3" presStyleCnt="7"/>
      <dgm:spPr/>
    </dgm:pt>
    <dgm:pt modelId="{7A40F4DE-8D4D-4285-AF71-A40F834846E2}" type="pres">
      <dgm:prSet presAssocID="{0FA4C46A-CFA9-43CA-810F-77EF244F89FD}"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5FBA756D-BC0A-4079-9E7C-0DBFA8516F6F}" type="pres">
      <dgm:prSet presAssocID="{0FA4C46A-CFA9-43CA-810F-77EF244F89FD}" presName="spaceRect" presStyleCnt="0"/>
      <dgm:spPr/>
    </dgm:pt>
    <dgm:pt modelId="{E5E54F94-6755-4DAE-8FE8-F1A73674B5F7}" type="pres">
      <dgm:prSet presAssocID="{0FA4C46A-CFA9-43CA-810F-77EF244F89FD}" presName="parTx" presStyleLbl="revTx" presStyleIdx="3" presStyleCnt="7">
        <dgm:presLayoutVars>
          <dgm:chMax val="0"/>
          <dgm:chPref val="0"/>
        </dgm:presLayoutVars>
      </dgm:prSet>
      <dgm:spPr/>
    </dgm:pt>
    <dgm:pt modelId="{43BA35FF-EFB6-4206-9C2F-FCAF7665BDA9}" type="pres">
      <dgm:prSet presAssocID="{031C6D4F-FDE2-4B69-9094-524170EF5B3E}" presName="sibTrans" presStyleCnt="0"/>
      <dgm:spPr/>
    </dgm:pt>
    <dgm:pt modelId="{DE93A061-FCCF-4169-9B7D-59245F313AFB}" type="pres">
      <dgm:prSet presAssocID="{D25FF361-4622-4466-BA43-3048BBDCAAB5}" presName="compNode" presStyleCnt="0"/>
      <dgm:spPr/>
    </dgm:pt>
    <dgm:pt modelId="{AFE7E74E-6D94-4C12-BECC-03A0609FCE79}" type="pres">
      <dgm:prSet presAssocID="{D25FF361-4622-4466-BA43-3048BBDCAAB5}" presName="bgRect" presStyleLbl="bgShp" presStyleIdx="4" presStyleCnt="7"/>
      <dgm:spPr/>
    </dgm:pt>
    <dgm:pt modelId="{775751AE-7183-4E15-9AE1-B7BD812A996F}" type="pres">
      <dgm:prSet presAssocID="{D25FF361-4622-4466-BA43-3048BBDCAAB5}"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719B6D4F-E26E-4194-A834-BE77B2889F48}" type="pres">
      <dgm:prSet presAssocID="{D25FF361-4622-4466-BA43-3048BBDCAAB5}" presName="spaceRect" presStyleCnt="0"/>
      <dgm:spPr/>
    </dgm:pt>
    <dgm:pt modelId="{1200A7A5-0A5B-489D-88C8-48A6C73EF097}" type="pres">
      <dgm:prSet presAssocID="{D25FF361-4622-4466-BA43-3048BBDCAAB5}" presName="parTx" presStyleLbl="revTx" presStyleIdx="4" presStyleCnt="7">
        <dgm:presLayoutVars>
          <dgm:chMax val="0"/>
          <dgm:chPref val="0"/>
        </dgm:presLayoutVars>
      </dgm:prSet>
      <dgm:spPr/>
    </dgm:pt>
    <dgm:pt modelId="{A6C02C8A-9AA9-4336-B389-E6C481F86BAE}" type="pres">
      <dgm:prSet presAssocID="{433B8073-3A54-47CC-B3A0-CA09439F7F6E}" presName="sibTrans" presStyleCnt="0"/>
      <dgm:spPr/>
    </dgm:pt>
    <dgm:pt modelId="{E3776177-BF7C-47E8-8174-63CE44B6BFA2}" type="pres">
      <dgm:prSet presAssocID="{8B636E21-BCEA-4387-8DAE-B29F07D9E507}" presName="compNode" presStyleCnt="0"/>
      <dgm:spPr/>
    </dgm:pt>
    <dgm:pt modelId="{A0258242-F6C6-412D-82FA-F499A978A86D}" type="pres">
      <dgm:prSet presAssocID="{8B636E21-BCEA-4387-8DAE-B29F07D9E507}" presName="bgRect" presStyleLbl="bgShp" presStyleIdx="5" presStyleCnt="7"/>
      <dgm:spPr/>
    </dgm:pt>
    <dgm:pt modelId="{E403AF65-227F-4ABB-90B5-20A3C8661CFE}" type="pres">
      <dgm:prSet presAssocID="{8B636E21-BCEA-4387-8DAE-B29F07D9E507}"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24D76E81-F403-4CEA-9C9C-0704C58F351F}" type="pres">
      <dgm:prSet presAssocID="{8B636E21-BCEA-4387-8DAE-B29F07D9E507}" presName="spaceRect" presStyleCnt="0"/>
      <dgm:spPr/>
    </dgm:pt>
    <dgm:pt modelId="{9436A5F4-BD67-4FDD-BCEF-9E54D8500B67}" type="pres">
      <dgm:prSet presAssocID="{8B636E21-BCEA-4387-8DAE-B29F07D9E507}" presName="parTx" presStyleLbl="revTx" presStyleIdx="5" presStyleCnt="7">
        <dgm:presLayoutVars>
          <dgm:chMax val="0"/>
          <dgm:chPref val="0"/>
        </dgm:presLayoutVars>
      </dgm:prSet>
      <dgm:spPr/>
    </dgm:pt>
    <dgm:pt modelId="{2CFE3780-EAAD-4B51-A130-28A89D824FE9}" type="pres">
      <dgm:prSet presAssocID="{5C78AA95-115E-45A7-80DA-567B4809AF1D}" presName="sibTrans" presStyleCnt="0"/>
      <dgm:spPr/>
    </dgm:pt>
    <dgm:pt modelId="{DF21613F-E55E-404B-92AA-852667B060AA}" type="pres">
      <dgm:prSet presAssocID="{304F2CF5-EBF0-41E1-BF01-70529FDD6C95}" presName="compNode" presStyleCnt="0"/>
      <dgm:spPr/>
    </dgm:pt>
    <dgm:pt modelId="{AFBC028B-FD0D-4C78-9903-CE2DBC4645C4}" type="pres">
      <dgm:prSet presAssocID="{304F2CF5-EBF0-41E1-BF01-70529FDD6C95}" presName="bgRect" presStyleLbl="bgShp" presStyleIdx="6" presStyleCnt="7"/>
      <dgm:spPr/>
    </dgm:pt>
    <dgm:pt modelId="{B2302113-2A4D-480E-9864-177ED7082481}" type="pres">
      <dgm:prSet presAssocID="{304F2CF5-EBF0-41E1-BF01-70529FDD6C9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User"/>
        </a:ext>
      </dgm:extLst>
    </dgm:pt>
    <dgm:pt modelId="{956C7540-6019-41DF-992E-7DF53B5FA57D}" type="pres">
      <dgm:prSet presAssocID="{304F2CF5-EBF0-41E1-BF01-70529FDD6C95}" presName="spaceRect" presStyleCnt="0"/>
      <dgm:spPr/>
    </dgm:pt>
    <dgm:pt modelId="{C54746B5-90FF-4C67-BECC-2750DE535831}" type="pres">
      <dgm:prSet presAssocID="{304F2CF5-EBF0-41E1-BF01-70529FDD6C95}" presName="parTx" presStyleLbl="revTx" presStyleIdx="6" presStyleCnt="7">
        <dgm:presLayoutVars>
          <dgm:chMax val="0"/>
          <dgm:chPref val="0"/>
        </dgm:presLayoutVars>
      </dgm:prSet>
      <dgm:spPr/>
    </dgm:pt>
  </dgm:ptLst>
  <dgm:cxnLst>
    <dgm:cxn modelId="{17098F2C-859C-46A9-9953-61A20670038D}" type="presOf" srcId="{10249FB3-B386-48D9-B568-10FF3940C169}" destId="{05261DA5-D770-4697-A9A3-3C2A263E5775}" srcOrd="0" destOrd="0" presId="urn:microsoft.com/office/officeart/2018/2/layout/IconVerticalSolidList"/>
    <dgm:cxn modelId="{89C02F34-682C-4407-A5B3-3EA1B251E8F0}" type="presOf" srcId="{D25FF361-4622-4466-BA43-3048BBDCAAB5}" destId="{1200A7A5-0A5B-489D-88C8-48A6C73EF097}" srcOrd="0" destOrd="0" presId="urn:microsoft.com/office/officeart/2018/2/layout/IconVerticalSolidList"/>
    <dgm:cxn modelId="{C3D79637-27AC-4762-A3F9-2731F7BDEED2}" type="presOf" srcId="{EDB9597B-4224-4C5D-982D-F2BEAE994772}" destId="{EB1B29B4-7E03-4F1C-8D82-BDD054EF29D6}" srcOrd="0" destOrd="0" presId="urn:microsoft.com/office/officeart/2018/2/layout/IconVerticalSolidList"/>
    <dgm:cxn modelId="{6994C342-A5A5-4AF5-9163-E44AE84D21A8}" srcId="{800F86B1-2AD8-4BE3-8FAF-0589ECA4B704}" destId="{8B636E21-BCEA-4387-8DAE-B29F07D9E507}" srcOrd="5" destOrd="0" parTransId="{9947730D-2351-446B-9258-8BE3F19684FC}" sibTransId="{5C78AA95-115E-45A7-80DA-567B4809AF1D}"/>
    <dgm:cxn modelId="{F0A68C58-AA47-4DFB-9B85-EC5BD2B5D455}" srcId="{800F86B1-2AD8-4BE3-8FAF-0589ECA4B704}" destId="{304F2CF5-EBF0-41E1-BF01-70529FDD6C95}" srcOrd="6" destOrd="0" parTransId="{7CBCABF1-0B01-41B2-A442-C8F2C7B484B6}" sibTransId="{20F11EAE-CA45-4F57-89E9-BC259F99B71B}"/>
    <dgm:cxn modelId="{F7A62C5F-1AD2-483D-800A-CDF471F62468}" type="presOf" srcId="{8B636E21-BCEA-4387-8DAE-B29F07D9E507}" destId="{9436A5F4-BD67-4FDD-BCEF-9E54D8500B67}" srcOrd="0" destOrd="0" presId="urn:microsoft.com/office/officeart/2018/2/layout/IconVerticalSolidList"/>
    <dgm:cxn modelId="{C0A8A45F-8595-47C2-ABD9-4A8E47938546}" srcId="{800F86B1-2AD8-4BE3-8FAF-0589ECA4B704}" destId="{CA40C16C-DD8A-4ADB-A073-F56D1F23BF81}" srcOrd="0" destOrd="0" parTransId="{714E0009-76AE-4DAC-A4EA-B2FE59F058BC}" sibTransId="{0248EDA1-361A-407E-A2F2-6C5C84B88748}"/>
    <dgm:cxn modelId="{834A9396-6C8E-4B45-8985-F80D2B47130C}" type="presOf" srcId="{304F2CF5-EBF0-41E1-BF01-70529FDD6C95}" destId="{C54746B5-90FF-4C67-BECC-2750DE535831}" srcOrd="0" destOrd="0" presId="urn:microsoft.com/office/officeart/2018/2/layout/IconVerticalSolidList"/>
    <dgm:cxn modelId="{74CFB2A3-463A-45A4-A051-C6DF07512945}" srcId="{800F86B1-2AD8-4BE3-8FAF-0589ECA4B704}" destId="{D25FF361-4622-4466-BA43-3048BBDCAAB5}" srcOrd="4" destOrd="0" parTransId="{F5883ABA-5909-4E1D-AAC2-A9166DD29255}" sibTransId="{433B8073-3A54-47CC-B3A0-CA09439F7F6E}"/>
    <dgm:cxn modelId="{8B254FAA-7E09-4DE2-ACF7-FA426418581D}" type="presOf" srcId="{0FA4C46A-CFA9-43CA-810F-77EF244F89FD}" destId="{E5E54F94-6755-4DAE-8FE8-F1A73674B5F7}" srcOrd="0" destOrd="0" presId="urn:microsoft.com/office/officeart/2018/2/layout/IconVerticalSolidList"/>
    <dgm:cxn modelId="{5AFF3DB6-5BE5-4C01-9BBF-95140D400381}" srcId="{800F86B1-2AD8-4BE3-8FAF-0589ECA4B704}" destId="{0FA4C46A-CFA9-43CA-810F-77EF244F89FD}" srcOrd="3" destOrd="0" parTransId="{D21B56D4-7050-4DA3-8471-BA144CDE6CE6}" sibTransId="{031C6D4F-FDE2-4B69-9094-524170EF5B3E}"/>
    <dgm:cxn modelId="{7438A5B9-8C13-4FA1-8226-B26FE0FBA42A}" srcId="{800F86B1-2AD8-4BE3-8FAF-0589ECA4B704}" destId="{10249FB3-B386-48D9-B568-10FF3940C169}" srcOrd="2" destOrd="0" parTransId="{1B956B12-F85D-49EF-9A3A-D60E9FEE5CC2}" sibTransId="{01AFF7D9-C9DB-459A-B5C0-AA1B1B4D89E7}"/>
    <dgm:cxn modelId="{4EF0A4D5-5C5A-4801-A0B3-DC9B4EFF53FE}" type="presOf" srcId="{CA40C16C-DD8A-4ADB-A073-F56D1F23BF81}" destId="{A6A3CDD3-1804-43CA-ACB6-2CC70CBF654C}" srcOrd="0" destOrd="0" presId="urn:microsoft.com/office/officeart/2018/2/layout/IconVerticalSolidList"/>
    <dgm:cxn modelId="{EF912ADC-E3F1-4754-9AE3-FC3410A7BC97}" srcId="{800F86B1-2AD8-4BE3-8FAF-0589ECA4B704}" destId="{EDB9597B-4224-4C5D-982D-F2BEAE994772}" srcOrd="1" destOrd="0" parTransId="{F2084FB0-D385-494F-B8A6-340FDB2D9CDB}" sibTransId="{B46B7EC3-A46F-41DC-A572-8343E9787606}"/>
    <dgm:cxn modelId="{6FD0A8EB-CF42-4808-8E8C-B33D76EC0012}" type="presOf" srcId="{800F86B1-2AD8-4BE3-8FAF-0589ECA4B704}" destId="{B03D45A5-946D-46D8-BFF9-ABD907A56F1E}" srcOrd="0" destOrd="0" presId="urn:microsoft.com/office/officeart/2018/2/layout/IconVerticalSolidList"/>
    <dgm:cxn modelId="{C25D68C1-01D2-4A05-970E-1F6A94736034}" type="presParOf" srcId="{B03D45A5-946D-46D8-BFF9-ABD907A56F1E}" destId="{0F7EB225-AF04-4EA2-BD85-74A3987CA3C2}" srcOrd="0" destOrd="0" presId="urn:microsoft.com/office/officeart/2018/2/layout/IconVerticalSolidList"/>
    <dgm:cxn modelId="{483A7787-B666-4578-A2C3-570E5AD247EE}" type="presParOf" srcId="{0F7EB225-AF04-4EA2-BD85-74A3987CA3C2}" destId="{A011B84B-AE7A-4A4F-8A36-564878000620}" srcOrd="0" destOrd="0" presId="urn:microsoft.com/office/officeart/2018/2/layout/IconVerticalSolidList"/>
    <dgm:cxn modelId="{E468D267-0656-4081-A276-C346093F5FE4}" type="presParOf" srcId="{0F7EB225-AF04-4EA2-BD85-74A3987CA3C2}" destId="{1F69D92C-46DF-46C3-BC32-E86EE7B75948}" srcOrd="1" destOrd="0" presId="urn:microsoft.com/office/officeart/2018/2/layout/IconVerticalSolidList"/>
    <dgm:cxn modelId="{F1DC72EB-D669-45B8-A263-A10F229FB29E}" type="presParOf" srcId="{0F7EB225-AF04-4EA2-BD85-74A3987CA3C2}" destId="{837EFCB7-30EE-4F23-8B2D-9178E952AD40}" srcOrd="2" destOrd="0" presId="urn:microsoft.com/office/officeart/2018/2/layout/IconVerticalSolidList"/>
    <dgm:cxn modelId="{982E2190-56AC-45A0-A53E-C3DEEC436EE9}" type="presParOf" srcId="{0F7EB225-AF04-4EA2-BD85-74A3987CA3C2}" destId="{A6A3CDD3-1804-43CA-ACB6-2CC70CBF654C}" srcOrd="3" destOrd="0" presId="urn:microsoft.com/office/officeart/2018/2/layout/IconVerticalSolidList"/>
    <dgm:cxn modelId="{D34C3878-75C0-4815-988A-6D803B1A8A02}" type="presParOf" srcId="{B03D45A5-946D-46D8-BFF9-ABD907A56F1E}" destId="{2D5B3CE1-BD5B-423C-A8B8-30887B389D4E}" srcOrd="1" destOrd="0" presId="urn:microsoft.com/office/officeart/2018/2/layout/IconVerticalSolidList"/>
    <dgm:cxn modelId="{BDD32B16-FEED-4856-9790-C9A5B6A5750E}" type="presParOf" srcId="{B03D45A5-946D-46D8-BFF9-ABD907A56F1E}" destId="{F3CC9845-57B7-4724-921F-9828BA993B30}" srcOrd="2" destOrd="0" presId="urn:microsoft.com/office/officeart/2018/2/layout/IconVerticalSolidList"/>
    <dgm:cxn modelId="{52411951-D67A-46A8-9757-2C8EEDB6926E}" type="presParOf" srcId="{F3CC9845-57B7-4724-921F-9828BA993B30}" destId="{E45770BA-DCB6-4A37-9FFB-63D242747D60}" srcOrd="0" destOrd="0" presId="urn:microsoft.com/office/officeart/2018/2/layout/IconVerticalSolidList"/>
    <dgm:cxn modelId="{9ECFB20E-B334-409D-BD6F-264B4BB3C0C0}" type="presParOf" srcId="{F3CC9845-57B7-4724-921F-9828BA993B30}" destId="{92540E37-89F2-4895-B38D-C8F182BA6EF6}" srcOrd="1" destOrd="0" presId="urn:microsoft.com/office/officeart/2018/2/layout/IconVerticalSolidList"/>
    <dgm:cxn modelId="{91207D38-0F05-4FEE-8296-811E4907B398}" type="presParOf" srcId="{F3CC9845-57B7-4724-921F-9828BA993B30}" destId="{B5B917E8-1E59-499E-8D19-85A2BE098507}" srcOrd="2" destOrd="0" presId="urn:microsoft.com/office/officeart/2018/2/layout/IconVerticalSolidList"/>
    <dgm:cxn modelId="{1468F40F-2899-4EC4-BDFC-92D595D8F92C}" type="presParOf" srcId="{F3CC9845-57B7-4724-921F-9828BA993B30}" destId="{EB1B29B4-7E03-4F1C-8D82-BDD054EF29D6}" srcOrd="3" destOrd="0" presId="urn:microsoft.com/office/officeart/2018/2/layout/IconVerticalSolidList"/>
    <dgm:cxn modelId="{3E30A455-B1F9-4611-832A-3A045029A7BC}" type="presParOf" srcId="{B03D45A5-946D-46D8-BFF9-ABD907A56F1E}" destId="{27E9AB92-9323-4DDB-A979-2CE1214951EE}" srcOrd="3" destOrd="0" presId="urn:microsoft.com/office/officeart/2018/2/layout/IconVerticalSolidList"/>
    <dgm:cxn modelId="{72E3AEEF-0068-4120-A296-93AA277BFA49}" type="presParOf" srcId="{B03D45A5-946D-46D8-BFF9-ABD907A56F1E}" destId="{17AB0A9C-3FBA-4148-84B8-C549E2AFD13A}" srcOrd="4" destOrd="0" presId="urn:microsoft.com/office/officeart/2018/2/layout/IconVerticalSolidList"/>
    <dgm:cxn modelId="{DF71F53F-6ECE-4858-97F1-13A4714B33A9}" type="presParOf" srcId="{17AB0A9C-3FBA-4148-84B8-C549E2AFD13A}" destId="{7EFB449F-23A9-483E-A980-34788E005AA7}" srcOrd="0" destOrd="0" presId="urn:microsoft.com/office/officeart/2018/2/layout/IconVerticalSolidList"/>
    <dgm:cxn modelId="{0D36ABBB-5067-4E2F-93CC-89EA7B469E4D}" type="presParOf" srcId="{17AB0A9C-3FBA-4148-84B8-C549E2AFD13A}" destId="{7EF9D37C-E8A2-4AF9-A358-F4B39FBE6C24}" srcOrd="1" destOrd="0" presId="urn:microsoft.com/office/officeart/2018/2/layout/IconVerticalSolidList"/>
    <dgm:cxn modelId="{2D5DAB09-5DAA-4154-8D9C-1FE2511DF51D}" type="presParOf" srcId="{17AB0A9C-3FBA-4148-84B8-C549E2AFD13A}" destId="{37E6B371-2BAB-4BD1-9310-D6F37B076434}" srcOrd="2" destOrd="0" presId="urn:microsoft.com/office/officeart/2018/2/layout/IconVerticalSolidList"/>
    <dgm:cxn modelId="{C0B96374-A606-4D81-9F4C-0DF3B741134B}" type="presParOf" srcId="{17AB0A9C-3FBA-4148-84B8-C549E2AFD13A}" destId="{05261DA5-D770-4697-A9A3-3C2A263E5775}" srcOrd="3" destOrd="0" presId="urn:microsoft.com/office/officeart/2018/2/layout/IconVerticalSolidList"/>
    <dgm:cxn modelId="{FF1E5A40-B0D6-4780-A5BE-9CBE5790BB20}" type="presParOf" srcId="{B03D45A5-946D-46D8-BFF9-ABD907A56F1E}" destId="{F9245AA9-30C3-46BE-A263-BA2CCC8DE5F9}" srcOrd="5" destOrd="0" presId="urn:microsoft.com/office/officeart/2018/2/layout/IconVerticalSolidList"/>
    <dgm:cxn modelId="{62B00C92-C9E2-4908-A330-B881F96A51D0}" type="presParOf" srcId="{B03D45A5-946D-46D8-BFF9-ABD907A56F1E}" destId="{20D084FF-3EF6-4B74-A711-349BF945B27F}" srcOrd="6" destOrd="0" presId="urn:microsoft.com/office/officeart/2018/2/layout/IconVerticalSolidList"/>
    <dgm:cxn modelId="{62F83E17-7035-4F8B-88EB-171E8E961D88}" type="presParOf" srcId="{20D084FF-3EF6-4B74-A711-349BF945B27F}" destId="{C17FB9DB-3583-483C-B54A-EA0E942F50E7}" srcOrd="0" destOrd="0" presId="urn:microsoft.com/office/officeart/2018/2/layout/IconVerticalSolidList"/>
    <dgm:cxn modelId="{6CE9A235-0657-4ED5-BF25-7D7F30C1AECD}" type="presParOf" srcId="{20D084FF-3EF6-4B74-A711-349BF945B27F}" destId="{7A40F4DE-8D4D-4285-AF71-A40F834846E2}" srcOrd="1" destOrd="0" presId="urn:microsoft.com/office/officeart/2018/2/layout/IconVerticalSolidList"/>
    <dgm:cxn modelId="{52E58678-9C78-48B7-BEFD-BE70A1CAC458}" type="presParOf" srcId="{20D084FF-3EF6-4B74-A711-349BF945B27F}" destId="{5FBA756D-BC0A-4079-9E7C-0DBFA8516F6F}" srcOrd="2" destOrd="0" presId="urn:microsoft.com/office/officeart/2018/2/layout/IconVerticalSolidList"/>
    <dgm:cxn modelId="{DD5F62BC-D726-464E-A1B6-E84CD246A843}" type="presParOf" srcId="{20D084FF-3EF6-4B74-A711-349BF945B27F}" destId="{E5E54F94-6755-4DAE-8FE8-F1A73674B5F7}" srcOrd="3" destOrd="0" presId="urn:microsoft.com/office/officeart/2018/2/layout/IconVerticalSolidList"/>
    <dgm:cxn modelId="{E3F80EB8-84C4-419B-A62B-6AFF7FA39270}" type="presParOf" srcId="{B03D45A5-946D-46D8-BFF9-ABD907A56F1E}" destId="{43BA35FF-EFB6-4206-9C2F-FCAF7665BDA9}" srcOrd="7" destOrd="0" presId="urn:microsoft.com/office/officeart/2018/2/layout/IconVerticalSolidList"/>
    <dgm:cxn modelId="{A9B1D14A-5B84-40A7-ADDF-6CBDFBBA431D}" type="presParOf" srcId="{B03D45A5-946D-46D8-BFF9-ABD907A56F1E}" destId="{DE93A061-FCCF-4169-9B7D-59245F313AFB}" srcOrd="8" destOrd="0" presId="urn:microsoft.com/office/officeart/2018/2/layout/IconVerticalSolidList"/>
    <dgm:cxn modelId="{4321BE01-0E1C-4259-B809-EEBD11D535AE}" type="presParOf" srcId="{DE93A061-FCCF-4169-9B7D-59245F313AFB}" destId="{AFE7E74E-6D94-4C12-BECC-03A0609FCE79}" srcOrd="0" destOrd="0" presId="urn:microsoft.com/office/officeart/2018/2/layout/IconVerticalSolidList"/>
    <dgm:cxn modelId="{21304BCD-DDF1-4FBA-A00B-9A1255FBFFBA}" type="presParOf" srcId="{DE93A061-FCCF-4169-9B7D-59245F313AFB}" destId="{775751AE-7183-4E15-9AE1-B7BD812A996F}" srcOrd="1" destOrd="0" presId="urn:microsoft.com/office/officeart/2018/2/layout/IconVerticalSolidList"/>
    <dgm:cxn modelId="{CD5DF71B-F2DC-43F4-A27F-FE706DC1C74B}" type="presParOf" srcId="{DE93A061-FCCF-4169-9B7D-59245F313AFB}" destId="{719B6D4F-E26E-4194-A834-BE77B2889F48}" srcOrd="2" destOrd="0" presId="urn:microsoft.com/office/officeart/2018/2/layout/IconVerticalSolidList"/>
    <dgm:cxn modelId="{E2BF432F-958F-461A-8ACF-124112C6AF96}" type="presParOf" srcId="{DE93A061-FCCF-4169-9B7D-59245F313AFB}" destId="{1200A7A5-0A5B-489D-88C8-48A6C73EF097}" srcOrd="3" destOrd="0" presId="urn:microsoft.com/office/officeart/2018/2/layout/IconVerticalSolidList"/>
    <dgm:cxn modelId="{ADB100D8-F8C8-4A59-8BC5-04352D51C497}" type="presParOf" srcId="{B03D45A5-946D-46D8-BFF9-ABD907A56F1E}" destId="{A6C02C8A-9AA9-4336-B389-E6C481F86BAE}" srcOrd="9" destOrd="0" presId="urn:microsoft.com/office/officeart/2018/2/layout/IconVerticalSolidList"/>
    <dgm:cxn modelId="{E5D8326E-E101-4C47-8097-438DBF1C7904}" type="presParOf" srcId="{B03D45A5-946D-46D8-BFF9-ABD907A56F1E}" destId="{E3776177-BF7C-47E8-8174-63CE44B6BFA2}" srcOrd="10" destOrd="0" presId="urn:microsoft.com/office/officeart/2018/2/layout/IconVerticalSolidList"/>
    <dgm:cxn modelId="{E48F2267-139C-4E07-999F-2950C8EEBCE2}" type="presParOf" srcId="{E3776177-BF7C-47E8-8174-63CE44B6BFA2}" destId="{A0258242-F6C6-412D-82FA-F499A978A86D}" srcOrd="0" destOrd="0" presId="urn:microsoft.com/office/officeart/2018/2/layout/IconVerticalSolidList"/>
    <dgm:cxn modelId="{9F629A6C-CF5A-480F-A1B8-D70548E762AC}" type="presParOf" srcId="{E3776177-BF7C-47E8-8174-63CE44B6BFA2}" destId="{E403AF65-227F-4ABB-90B5-20A3C8661CFE}" srcOrd="1" destOrd="0" presId="urn:microsoft.com/office/officeart/2018/2/layout/IconVerticalSolidList"/>
    <dgm:cxn modelId="{A44625AE-8C37-4B78-AB01-8D6B4A1E51A3}" type="presParOf" srcId="{E3776177-BF7C-47E8-8174-63CE44B6BFA2}" destId="{24D76E81-F403-4CEA-9C9C-0704C58F351F}" srcOrd="2" destOrd="0" presId="urn:microsoft.com/office/officeart/2018/2/layout/IconVerticalSolidList"/>
    <dgm:cxn modelId="{F5BE06CC-C60D-4854-92EF-1F47983B759F}" type="presParOf" srcId="{E3776177-BF7C-47E8-8174-63CE44B6BFA2}" destId="{9436A5F4-BD67-4FDD-BCEF-9E54D8500B67}" srcOrd="3" destOrd="0" presId="urn:microsoft.com/office/officeart/2018/2/layout/IconVerticalSolidList"/>
    <dgm:cxn modelId="{2907168B-3474-4CBD-9424-182222D49B7C}" type="presParOf" srcId="{B03D45A5-946D-46D8-BFF9-ABD907A56F1E}" destId="{2CFE3780-EAAD-4B51-A130-28A89D824FE9}" srcOrd="11" destOrd="0" presId="urn:microsoft.com/office/officeart/2018/2/layout/IconVerticalSolidList"/>
    <dgm:cxn modelId="{F0FB1C8E-4CF0-4C0F-B051-C1F0420E396E}" type="presParOf" srcId="{B03D45A5-946D-46D8-BFF9-ABD907A56F1E}" destId="{DF21613F-E55E-404B-92AA-852667B060AA}" srcOrd="12" destOrd="0" presId="urn:microsoft.com/office/officeart/2018/2/layout/IconVerticalSolidList"/>
    <dgm:cxn modelId="{F72BE32C-1F93-41E7-97F4-3D16053C1204}" type="presParOf" srcId="{DF21613F-E55E-404B-92AA-852667B060AA}" destId="{AFBC028B-FD0D-4C78-9903-CE2DBC4645C4}" srcOrd="0" destOrd="0" presId="urn:microsoft.com/office/officeart/2018/2/layout/IconVerticalSolidList"/>
    <dgm:cxn modelId="{27E36FDC-77B9-4CAD-9B76-E899295315B0}" type="presParOf" srcId="{DF21613F-E55E-404B-92AA-852667B060AA}" destId="{B2302113-2A4D-480E-9864-177ED7082481}" srcOrd="1" destOrd="0" presId="urn:microsoft.com/office/officeart/2018/2/layout/IconVerticalSolidList"/>
    <dgm:cxn modelId="{8BDAD903-4A6B-470D-8D43-1BF475742A51}" type="presParOf" srcId="{DF21613F-E55E-404B-92AA-852667B060AA}" destId="{956C7540-6019-41DF-992E-7DF53B5FA57D}" srcOrd="2" destOrd="0" presId="urn:microsoft.com/office/officeart/2018/2/layout/IconVerticalSolidList"/>
    <dgm:cxn modelId="{B97FD322-365C-43E0-9624-FCB2F9042ED0}" type="presParOf" srcId="{DF21613F-E55E-404B-92AA-852667B060AA}" destId="{C54746B5-90FF-4C67-BECC-2750DE535831}"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1B84B-AE7A-4A4F-8A36-564878000620}">
      <dsp:nvSpPr>
        <dsp:cNvPr id="0" name=""/>
        <dsp:cNvSpPr/>
      </dsp:nvSpPr>
      <dsp:spPr>
        <a:xfrm>
          <a:off x="0" y="515"/>
          <a:ext cx="6389604" cy="7095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69D92C-46DF-46C3-BC32-E86EE7B75948}">
      <dsp:nvSpPr>
        <dsp:cNvPr id="0" name=""/>
        <dsp:cNvSpPr/>
      </dsp:nvSpPr>
      <dsp:spPr>
        <a:xfrm>
          <a:off x="214634" y="160160"/>
          <a:ext cx="390244" cy="3902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6A3CDD3-1804-43CA-ACB6-2CC70CBF654C}">
      <dsp:nvSpPr>
        <dsp:cNvPr id="0" name=""/>
        <dsp:cNvSpPr/>
      </dsp:nvSpPr>
      <dsp:spPr>
        <a:xfrm>
          <a:off x="819513" y="515"/>
          <a:ext cx="5570090" cy="709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92" tIns="75092" rIns="75092" bIns="75092"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Garamond" panose="02020404030301010803" pitchFamily="18" charset="0"/>
            </a:rPr>
            <a:t>Introduction</a:t>
          </a:r>
        </a:p>
      </dsp:txBody>
      <dsp:txXfrm>
        <a:off x="819513" y="515"/>
        <a:ext cx="5570090" cy="709535"/>
      </dsp:txXfrm>
    </dsp:sp>
    <dsp:sp modelId="{E45770BA-DCB6-4A37-9FFB-63D242747D60}">
      <dsp:nvSpPr>
        <dsp:cNvPr id="0" name=""/>
        <dsp:cNvSpPr/>
      </dsp:nvSpPr>
      <dsp:spPr>
        <a:xfrm>
          <a:off x="0" y="887434"/>
          <a:ext cx="6389604" cy="7095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540E37-89F2-4895-B38D-C8F182BA6EF6}">
      <dsp:nvSpPr>
        <dsp:cNvPr id="0" name=""/>
        <dsp:cNvSpPr/>
      </dsp:nvSpPr>
      <dsp:spPr>
        <a:xfrm>
          <a:off x="214634" y="1047080"/>
          <a:ext cx="390244" cy="3902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B1B29B4-7E03-4F1C-8D82-BDD054EF29D6}">
      <dsp:nvSpPr>
        <dsp:cNvPr id="0" name=""/>
        <dsp:cNvSpPr/>
      </dsp:nvSpPr>
      <dsp:spPr>
        <a:xfrm>
          <a:off x="819513" y="887434"/>
          <a:ext cx="5570090" cy="709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92" tIns="75092" rIns="75092" bIns="75092"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Garamond" panose="02020404030301010803" pitchFamily="18" charset="0"/>
            </a:rPr>
            <a:t>Research questions</a:t>
          </a:r>
        </a:p>
      </dsp:txBody>
      <dsp:txXfrm>
        <a:off x="819513" y="887434"/>
        <a:ext cx="5570090" cy="709535"/>
      </dsp:txXfrm>
    </dsp:sp>
    <dsp:sp modelId="{7EFB449F-23A9-483E-A980-34788E005AA7}">
      <dsp:nvSpPr>
        <dsp:cNvPr id="0" name=""/>
        <dsp:cNvSpPr/>
      </dsp:nvSpPr>
      <dsp:spPr>
        <a:xfrm>
          <a:off x="0" y="1774354"/>
          <a:ext cx="6389604" cy="7095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F9D37C-E8A2-4AF9-A358-F4B39FBE6C24}">
      <dsp:nvSpPr>
        <dsp:cNvPr id="0" name=""/>
        <dsp:cNvSpPr/>
      </dsp:nvSpPr>
      <dsp:spPr>
        <a:xfrm>
          <a:off x="214634" y="1933999"/>
          <a:ext cx="390244" cy="3902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5261DA5-D770-4697-A9A3-3C2A263E5775}">
      <dsp:nvSpPr>
        <dsp:cNvPr id="0" name=""/>
        <dsp:cNvSpPr/>
      </dsp:nvSpPr>
      <dsp:spPr>
        <a:xfrm>
          <a:off x="819513" y="1774354"/>
          <a:ext cx="5570090" cy="709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92" tIns="75092" rIns="75092" bIns="75092"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Garamond" panose="02020404030301010803" pitchFamily="18" charset="0"/>
            </a:rPr>
            <a:t>Dataset overview</a:t>
          </a:r>
        </a:p>
      </dsp:txBody>
      <dsp:txXfrm>
        <a:off x="819513" y="1774354"/>
        <a:ext cx="5570090" cy="709535"/>
      </dsp:txXfrm>
    </dsp:sp>
    <dsp:sp modelId="{C17FB9DB-3583-483C-B54A-EA0E942F50E7}">
      <dsp:nvSpPr>
        <dsp:cNvPr id="0" name=""/>
        <dsp:cNvSpPr/>
      </dsp:nvSpPr>
      <dsp:spPr>
        <a:xfrm>
          <a:off x="0" y="2661273"/>
          <a:ext cx="6389604" cy="7095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0F4DE-8D4D-4285-AF71-A40F834846E2}">
      <dsp:nvSpPr>
        <dsp:cNvPr id="0" name=""/>
        <dsp:cNvSpPr/>
      </dsp:nvSpPr>
      <dsp:spPr>
        <a:xfrm>
          <a:off x="214634" y="2820918"/>
          <a:ext cx="390244" cy="3902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5E54F94-6755-4DAE-8FE8-F1A73674B5F7}">
      <dsp:nvSpPr>
        <dsp:cNvPr id="0" name=""/>
        <dsp:cNvSpPr/>
      </dsp:nvSpPr>
      <dsp:spPr>
        <a:xfrm>
          <a:off x="819513" y="2661273"/>
          <a:ext cx="5570090" cy="709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92" tIns="75092" rIns="75092" bIns="75092"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Garamond" panose="02020404030301010803" pitchFamily="18" charset="0"/>
            </a:rPr>
            <a:t>Data analysis</a:t>
          </a:r>
        </a:p>
      </dsp:txBody>
      <dsp:txXfrm>
        <a:off x="819513" y="2661273"/>
        <a:ext cx="5570090" cy="709535"/>
      </dsp:txXfrm>
    </dsp:sp>
    <dsp:sp modelId="{AFE7E74E-6D94-4C12-BECC-03A0609FCE79}">
      <dsp:nvSpPr>
        <dsp:cNvPr id="0" name=""/>
        <dsp:cNvSpPr/>
      </dsp:nvSpPr>
      <dsp:spPr>
        <a:xfrm>
          <a:off x="0" y="3548192"/>
          <a:ext cx="6389604" cy="7095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5751AE-7183-4E15-9AE1-B7BD812A996F}">
      <dsp:nvSpPr>
        <dsp:cNvPr id="0" name=""/>
        <dsp:cNvSpPr/>
      </dsp:nvSpPr>
      <dsp:spPr>
        <a:xfrm>
          <a:off x="214634" y="3707838"/>
          <a:ext cx="390244" cy="3902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200A7A5-0A5B-489D-88C8-48A6C73EF097}">
      <dsp:nvSpPr>
        <dsp:cNvPr id="0" name=""/>
        <dsp:cNvSpPr/>
      </dsp:nvSpPr>
      <dsp:spPr>
        <a:xfrm>
          <a:off x="819513" y="3548192"/>
          <a:ext cx="5570090" cy="709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92" tIns="75092" rIns="75092" bIns="75092"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Garamond" panose="02020404030301010803" pitchFamily="18" charset="0"/>
            </a:rPr>
            <a:t>Conclusion</a:t>
          </a:r>
        </a:p>
      </dsp:txBody>
      <dsp:txXfrm>
        <a:off x="819513" y="3548192"/>
        <a:ext cx="5570090" cy="709535"/>
      </dsp:txXfrm>
    </dsp:sp>
    <dsp:sp modelId="{A0258242-F6C6-412D-82FA-F499A978A86D}">
      <dsp:nvSpPr>
        <dsp:cNvPr id="0" name=""/>
        <dsp:cNvSpPr/>
      </dsp:nvSpPr>
      <dsp:spPr>
        <a:xfrm>
          <a:off x="0" y="4435111"/>
          <a:ext cx="6389604" cy="7095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03AF65-227F-4ABB-90B5-20A3C8661CFE}">
      <dsp:nvSpPr>
        <dsp:cNvPr id="0" name=""/>
        <dsp:cNvSpPr/>
      </dsp:nvSpPr>
      <dsp:spPr>
        <a:xfrm>
          <a:off x="214634" y="4594757"/>
          <a:ext cx="390244" cy="39024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436A5F4-BD67-4FDD-BCEF-9E54D8500B67}">
      <dsp:nvSpPr>
        <dsp:cNvPr id="0" name=""/>
        <dsp:cNvSpPr/>
      </dsp:nvSpPr>
      <dsp:spPr>
        <a:xfrm>
          <a:off x="819513" y="4435111"/>
          <a:ext cx="5570090" cy="709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92" tIns="75092" rIns="75092" bIns="75092"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Garamond" panose="02020404030301010803" pitchFamily="18" charset="0"/>
            </a:rPr>
            <a:t>Future perspectives</a:t>
          </a:r>
        </a:p>
      </dsp:txBody>
      <dsp:txXfrm>
        <a:off x="819513" y="4435111"/>
        <a:ext cx="5570090" cy="709535"/>
      </dsp:txXfrm>
    </dsp:sp>
    <dsp:sp modelId="{AFBC028B-FD0D-4C78-9903-CE2DBC4645C4}">
      <dsp:nvSpPr>
        <dsp:cNvPr id="0" name=""/>
        <dsp:cNvSpPr/>
      </dsp:nvSpPr>
      <dsp:spPr>
        <a:xfrm>
          <a:off x="0" y="5322031"/>
          <a:ext cx="6389604" cy="7095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302113-2A4D-480E-9864-177ED7082481}">
      <dsp:nvSpPr>
        <dsp:cNvPr id="0" name=""/>
        <dsp:cNvSpPr/>
      </dsp:nvSpPr>
      <dsp:spPr>
        <a:xfrm>
          <a:off x="214634" y="5481676"/>
          <a:ext cx="390244" cy="39024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54746B5-90FF-4C67-BECC-2750DE535831}">
      <dsp:nvSpPr>
        <dsp:cNvPr id="0" name=""/>
        <dsp:cNvSpPr/>
      </dsp:nvSpPr>
      <dsp:spPr>
        <a:xfrm>
          <a:off x="819513" y="5322031"/>
          <a:ext cx="5570090" cy="709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92" tIns="75092" rIns="75092" bIns="75092"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Garamond" panose="02020404030301010803" pitchFamily="18" charset="0"/>
            </a:rPr>
            <a:t>Acknowledgment of data/ weblink resources</a:t>
          </a:r>
        </a:p>
      </dsp:txBody>
      <dsp:txXfrm>
        <a:off x="819513" y="5322031"/>
        <a:ext cx="5570090" cy="7095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6C930-29E4-9A4A-921A-DA0BDF850B2A}" type="datetimeFigureOut">
              <a:rPr lang="en-US" smtClean="0"/>
              <a:t>5/16/20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74890-2FE6-7D45-B3A0-8DD09946653A}" type="slidenum">
              <a:rPr lang="en-US" smtClean="0"/>
              <a:t>‹#›</a:t>
            </a:fld>
            <a:endParaRPr lang="en-US"/>
          </a:p>
        </p:txBody>
      </p:sp>
    </p:spTree>
    <p:extLst>
      <p:ext uri="{BB962C8B-B14F-4D97-AF65-F5344CB8AC3E}">
        <p14:creationId xmlns:p14="http://schemas.microsoft.com/office/powerpoint/2010/main" val="898824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colink.com/info/six-common-air-pollutant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schooltoday.com/pollution/air-pollution/common-examples-of-air-pollutants.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thanks for joining us today for our Data Science Hackathon Project.</a:t>
            </a:r>
            <a:r>
              <a:rPr lang="zh-CN" altLang="en-US" dirty="0"/>
              <a:t> </a:t>
            </a:r>
            <a:r>
              <a:rPr lang="en-US" altLang="zh-CN" dirty="0"/>
              <a:t>My name is Jing Yan, I am going to start our presentation on behave of our team with </a:t>
            </a:r>
            <a:r>
              <a:rPr lang="en-US" altLang="zh-CN" dirty="0" err="1"/>
              <a:t>Sanghee</a:t>
            </a:r>
            <a:r>
              <a:rPr lang="en-US" altLang="zh-CN" dirty="0"/>
              <a:t> </a:t>
            </a:r>
            <a:r>
              <a:rPr lang="en-US" altLang="zh-CN" dirty="0" err="1"/>
              <a:t>Kwen</a:t>
            </a:r>
            <a:r>
              <a:rPr lang="en-US" altLang="zh-CN" dirty="0"/>
              <a:t> and </a:t>
            </a:r>
            <a:r>
              <a:rPr lang="en-US" altLang="zh-CN" dirty="0" err="1"/>
              <a:t>Vidyashree</a:t>
            </a:r>
            <a:r>
              <a:rPr lang="en-US" altLang="zh-CN" dirty="0"/>
              <a:t> Ramesh. </a:t>
            </a:r>
          </a:p>
          <a:p>
            <a:endParaRPr lang="en-US" altLang="zh-CN" dirty="0"/>
          </a:p>
          <a:p>
            <a:r>
              <a:rPr lang="en-US" altLang="zh-CN" dirty="0"/>
              <a:t>We all know that Covid-19 has been a great challenge to everyone starting from 2020. While there is not doubt we all need to adjust to a new reality due to Covid-19, and it has been difficult. So instead of going for all the negatives, it would be better to look at the bright side of things.</a:t>
            </a:r>
          </a:p>
          <a:p>
            <a:endParaRPr lang="en-US" altLang="zh-CN" dirty="0"/>
          </a:p>
          <a:p>
            <a:r>
              <a:rPr lang="en-US" altLang="zh-CN" dirty="0"/>
              <a:t>So today we will share some good news about “a sweet accident of Covid-19”.</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86AB4-1660-8944-8A96-9C1E5A068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8743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 dirty="0">
              <a:solidFill>
                <a:schemeClr val="dk1"/>
              </a:solidFill>
            </a:endParaRPr>
          </a:p>
          <a:p>
            <a:r>
              <a:rPr lang="en" dirty="0">
                <a:solidFill>
                  <a:schemeClr val="dk1"/>
                </a:solidFill>
              </a:rPr>
              <a:t>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86AB4-1660-8944-8A96-9C1E5A068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118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 dirty="0">
              <a:solidFill>
                <a:schemeClr val="dk1"/>
              </a:solidFill>
            </a:endParaRPr>
          </a:p>
          <a:p>
            <a:r>
              <a:rPr lang="en" dirty="0">
                <a:solidFill>
                  <a:schemeClr val="dk1"/>
                </a:solidFill>
              </a:rPr>
              <a:t>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86AB4-1660-8944-8A96-9C1E5A068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643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86AB4-1660-8944-8A96-9C1E5A068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187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86AB4-1660-8944-8A96-9C1E5A068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688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COVID-19 and </a:t>
            </a:r>
            <a:r>
              <a:rPr lang="en-US" dirty="0" err="1"/>
              <a:t>Airquality</a:t>
            </a:r>
            <a:r>
              <a:rPr lang="en-US" dirty="0"/>
              <a:t> of Queens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86AB4-1660-8944-8A96-9C1E5A068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905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COVID-19 and </a:t>
            </a:r>
            <a:r>
              <a:rPr lang="en-US" dirty="0" err="1"/>
              <a:t>Airquality</a:t>
            </a:r>
            <a:r>
              <a:rPr lang="en-US" dirty="0"/>
              <a:t> of Queens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86AB4-1660-8944-8A96-9C1E5A068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08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solidFill>
                <a:schemeClr val="tx1"/>
              </a:solidFill>
              <a:latin typeface="Garamond" panose="02020404030301010803" pitchFamily="18"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86AB4-1660-8944-8A96-9C1E5A068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846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86AB4-1660-8944-8A96-9C1E5A068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7410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this presentation, we will share the background information about how Covid-19 pandemic is related to environmental quality. Based on the background information, we designed testable research questions. After that we will go through the data analysis that couples the Covid-19 and environmental quality at different regional scales, and show you our conclusion and future perspectives .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86AB4-1660-8944-8A96-9C1E5A068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649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Covid-19 virus has been found very infectious and social distancing has been claimed to be the best way to stop or slow down the infection.</a:t>
            </a:r>
          </a:p>
          <a:p>
            <a:endParaRPr lang="en-US" dirty="0"/>
          </a:p>
          <a:p>
            <a:r>
              <a:rPr lang="en-US" dirty="0"/>
              <a:t>So government started to implement social distancing all over the worlds. This practice largely change how people live their lives, for example, less travel and commute. These change the way how people affect the surrounding environments. Therefore, we wonder how does this social distancing at the different spatial scales affect the environmental quality.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86AB4-1660-8944-8A96-9C1E5A068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45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effects of social distancing on the environmental quality has been documented in recent media reports.</a:t>
            </a:r>
          </a:p>
          <a:p>
            <a:r>
              <a:rPr lang="en-US" dirty="0"/>
              <a:t>Here we show the picture of los angels at 1998 and 2020, demonstrating how clean the air it’s visually during the pandemic.</a:t>
            </a:r>
          </a:p>
          <a:p>
            <a:r>
              <a:rPr lang="en-US" dirty="0"/>
              <a:t>So this evidence make us wonder whether this happens all over the world consistently? Does social distancing equal to better air quality?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86AB4-1660-8944-8A96-9C1E5A068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180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talk about air quality, there are several key variables, including particulate matter, ozone, carbon monoxide, sulfur oxides, and nitrogen oxides, and lead. These pollutants are all too some extent related to human activities, such as travel, commute using car and plane. However, it is usually hard to identify how much of these activities affect air quality. Because, the world never stops running and we cannot do the experiments at a very large spatial scale or global scale. Therefore, the undesired social distancing allows us to test how much human activity influence the air quality at the global scale. </a:t>
            </a:r>
          </a:p>
          <a:p>
            <a:endParaRPr lang="en-US" dirty="0"/>
          </a:p>
          <a:p>
            <a:endParaRPr lang="en-US" dirty="0"/>
          </a:p>
          <a:p>
            <a:endParaRPr lang="en-US" dirty="0"/>
          </a:p>
          <a:p>
            <a:endParaRPr lang="en-US" dirty="0"/>
          </a:p>
          <a:p>
            <a:endParaRPr lang="en-US" dirty="0"/>
          </a:p>
          <a:p>
            <a:r>
              <a:rPr lang="en-US" dirty="0"/>
              <a:t>Nitrogen dioxide comes from vehicles, power plants, industrial emissions and off-road sources such as construction, lawn and gardening equipment. All of these sources burn fossil fuels.</a:t>
            </a:r>
          </a:p>
          <a:p>
            <a:endParaRPr lang="en-US" dirty="0"/>
          </a:p>
          <a:p>
            <a:endParaRPr lang="en-US" dirty="0"/>
          </a:p>
          <a:p>
            <a:r>
              <a:rPr lang="en-US" dirty="0">
                <a:hlinkClick r:id="rId3"/>
              </a:rPr>
              <a:t>https://ecolink.com/info/six-common-air-pollutants/</a:t>
            </a:r>
            <a:endParaRPr lang="en-US" dirty="0"/>
          </a:p>
          <a:p>
            <a:r>
              <a:rPr lang="en-US" dirty="0">
                <a:hlinkClick r:id="rId4"/>
              </a:rPr>
              <a:t>https://eschooltoday.com/pollution/air-pollution/common-examples-of-air-pollutants.html</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86AB4-1660-8944-8A96-9C1E5A068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0183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define three relevant questions</a:t>
            </a:r>
          </a:p>
          <a:p>
            <a:endParaRPr lang="en-US" dirty="0"/>
          </a:p>
          <a:p>
            <a:r>
              <a:rPr lang="en-US" dirty="0"/>
              <a:t>We will use freely available datasets collected from the government and research institutes to answer these questions.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86AB4-1660-8944-8A96-9C1E5A068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7509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first result we would like to show it’s the global NO2 map during </a:t>
            </a:r>
            <a:r>
              <a:rPr lang="en-US" dirty="0"/>
              <a:t>Jan 1 to April 24 2020.</a:t>
            </a:r>
          </a:p>
          <a:p>
            <a:r>
              <a:rPr lang="en-US" dirty="0"/>
              <a:t>The NO2 level is normalized to 0 to 0.5 in the plot, the lighter the color the higher the NO2 level.</a:t>
            </a:r>
          </a:p>
          <a:p>
            <a:endParaRPr lang="en-US" dirty="0"/>
          </a:p>
          <a:p>
            <a:r>
              <a:rPr lang="en-US" dirty="0"/>
              <a:t>What we can see is that NO2 fluctuates a lot every day in each country. It seems there is not clear pattern to follow. However, if you follow US and China, there is a very distinct pattern in US and China.</a:t>
            </a:r>
          </a:p>
          <a:p>
            <a:endParaRPr lang="en-US" dirty="0"/>
          </a:p>
          <a:p>
            <a:r>
              <a:rPr lang="en-US" dirty="0"/>
              <a:t>We can look at the No2 level using a different way. </a:t>
            </a:r>
          </a:p>
          <a:p>
            <a:endParaRPr lang="en-US" dirty="0"/>
          </a:p>
          <a:p>
            <a:r>
              <a:rPr lang="en-US" dirty="0"/>
              <a:t>In the US, we see the NO2 drops significantly in April, while in China it increases. What happen is US started to implemented social distancing in March, while China started to loosen it in March. This suggest social distancing largely affect the air quality at certain countries.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86AB4-1660-8944-8A96-9C1E5A068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3438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that was not clear to you, here we show the temporal changes of different air quality variables at the global scale. </a:t>
            </a:r>
          </a:p>
          <a:p>
            <a:endParaRPr lang="en-US" dirty="0"/>
          </a:p>
          <a:p>
            <a:r>
              <a:rPr lang="en-US" dirty="0"/>
              <a:t>The X axis is time from Jan 1 to April 24. Y axis are the median of pollutant levels. The red line is the time a time of California started to implement social distancing, just give a sense of when people start to have less activities.</a:t>
            </a:r>
          </a:p>
          <a:p>
            <a:endParaRPr lang="en-US" dirty="0"/>
          </a:p>
          <a:p>
            <a:r>
              <a:rPr lang="en-US" dirty="0"/>
              <a:t>There are several variables I would like to highlight, including Carbon Monoxides, Nitrogen Oxides, and PM25. You can see these variables all consistently drops during this pandemic.</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86AB4-1660-8944-8A96-9C1E5A068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856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put the air quality and Covid-19 infection together. We see NO2 drops as the Covid-19 increase at the global scale. The pattern is very clear, showing there is close relationship between social distancing and air quality.</a:t>
            </a:r>
          </a:p>
          <a:p>
            <a:endParaRPr lang="en-US" dirty="0"/>
          </a:p>
          <a:p>
            <a:r>
              <a:rPr lang="en-US" dirty="0"/>
              <a:t>Now we will ask my teammate Vidya to share you how does social distancing affects air quality at the local or regional scales.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86AB4-1660-8944-8A96-9C1E5A068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31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EE5F68BF-0E87-5349-810F-B8A93DF3978E}" type="datetime1">
              <a:rPr lang="en-US" smtClean="0"/>
              <a:t>5/16/20</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C82AFB3C-E128-A24E-9B15-C1182298B076}"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1526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8E8BC0-8AEB-2944-A678-5E797BD5DE47}" type="datetime1">
              <a:rPr lang="en-US" smtClean="0"/>
              <a:t>5/16/20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AFB3C-E128-A24E-9B15-C1182298B076}" type="slidenum">
              <a:rPr lang="en-US" smtClean="0"/>
              <a:t>‹#›</a:t>
            </a:fld>
            <a:endParaRPr lang="en-US"/>
          </a:p>
        </p:txBody>
      </p:sp>
    </p:spTree>
    <p:extLst>
      <p:ext uri="{BB962C8B-B14F-4D97-AF65-F5344CB8AC3E}">
        <p14:creationId xmlns:p14="http://schemas.microsoft.com/office/powerpoint/2010/main" val="695454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B26C14-E149-4549-AD80-28A51F177137}" type="datetime1">
              <a:rPr lang="en-US" smtClean="0"/>
              <a:t>5/16/20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AFB3C-E128-A24E-9B15-C1182298B076}" type="slidenum">
              <a:rPr lang="en-US" smtClean="0"/>
              <a:t>‹#›</a:t>
            </a:fld>
            <a:endParaRPr lang="en-US"/>
          </a:p>
        </p:txBody>
      </p:sp>
    </p:spTree>
    <p:extLst>
      <p:ext uri="{BB962C8B-B14F-4D97-AF65-F5344CB8AC3E}">
        <p14:creationId xmlns:p14="http://schemas.microsoft.com/office/powerpoint/2010/main" val="813990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222241-E934-3A4D-8C08-89E2F2892414}" type="datetime1">
              <a:rPr lang="en-US" smtClean="0"/>
              <a:t>5/16/20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AFB3C-E128-A24E-9B15-C1182298B076}" type="slidenum">
              <a:rPr lang="en-US" smtClean="0"/>
              <a:t>‹#›</a:t>
            </a:fld>
            <a:endParaRPr lang="en-US"/>
          </a:p>
        </p:txBody>
      </p:sp>
    </p:spTree>
    <p:extLst>
      <p:ext uri="{BB962C8B-B14F-4D97-AF65-F5344CB8AC3E}">
        <p14:creationId xmlns:p14="http://schemas.microsoft.com/office/powerpoint/2010/main" val="269044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079F9932-83ED-1846-A0C7-4A343DE169A2}" type="datetime1">
              <a:rPr lang="en-US" smtClean="0"/>
              <a:t>5/16/20</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C82AFB3C-E128-A24E-9B15-C1182298B076}"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8914057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932D9C-DE27-F740-BE0F-963D2A1B6FCE}" type="datetime1">
              <a:rPr lang="en-US" smtClean="0"/>
              <a:t>5/16/20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AFB3C-E128-A24E-9B15-C1182298B076}" type="slidenum">
              <a:rPr lang="en-US" smtClean="0"/>
              <a:t>‹#›</a:t>
            </a:fld>
            <a:endParaRPr lang="en-US"/>
          </a:p>
        </p:txBody>
      </p:sp>
    </p:spTree>
    <p:extLst>
      <p:ext uri="{BB962C8B-B14F-4D97-AF65-F5344CB8AC3E}">
        <p14:creationId xmlns:p14="http://schemas.microsoft.com/office/powerpoint/2010/main" val="19912484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5527B7-7B15-2C45-9A0B-22D8068B558C}" type="datetime1">
              <a:rPr lang="en-US" smtClean="0"/>
              <a:t>5/16/20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2AFB3C-E128-A24E-9B15-C1182298B076}" type="slidenum">
              <a:rPr lang="en-US" smtClean="0"/>
              <a:t>‹#›</a:t>
            </a:fld>
            <a:endParaRPr lang="en-US"/>
          </a:p>
        </p:txBody>
      </p:sp>
    </p:spTree>
    <p:extLst>
      <p:ext uri="{BB962C8B-B14F-4D97-AF65-F5344CB8AC3E}">
        <p14:creationId xmlns:p14="http://schemas.microsoft.com/office/powerpoint/2010/main" val="351445630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64482F-3725-E64B-975D-6417330065A5}" type="datetime1">
              <a:rPr lang="en-US" smtClean="0"/>
              <a:t>5/16/20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2AFB3C-E128-A24E-9B15-C1182298B076}" type="slidenum">
              <a:rPr lang="en-US" smtClean="0"/>
              <a:t>‹#›</a:t>
            </a:fld>
            <a:endParaRPr lang="en-US"/>
          </a:p>
        </p:txBody>
      </p:sp>
    </p:spTree>
    <p:extLst>
      <p:ext uri="{BB962C8B-B14F-4D97-AF65-F5344CB8AC3E}">
        <p14:creationId xmlns:p14="http://schemas.microsoft.com/office/powerpoint/2010/main" val="1032125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100BA7-4516-514C-A1AD-A4DE4CD93EBE}" type="datetime1">
              <a:rPr lang="en-US" smtClean="0"/>
              <a:t>5/16/20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2AFB3C-E128-A24E-9B15-C1182298B076}" type="slidenum">
              <a:rPr lang="en-US" smtClean="0"/>
              <a:t>‹#›</a:t>
            </a:fld>
            <a:endParaRPr lang="en-US"/>
          </a:p>
        </p:txBody>
      </p:sp>
    </p:spTree>
    <p:extLst>
      <p:ext uri="{BB962C8B-B14F-4D97-AF65-F5344CB8AC3E}">
        <p14:creationId xmlns:p14="http://schemas.microsoft.com/office/powerpoint/2010/main" val="4258550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DBBB1506-004B-C14E-AD94-E65416CD7CF1}" type="datetime1">
              <a:rPr lang="en-US" smtClean="0"/>
              <a:t>5/16/20</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C82AFB3C-E128-A24E-9B15-C1182298B076}"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81642462"/>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9029AB-B912-844F-BB42-9EDE546DD3B7}" type="datetime1">
              <a:rPr lang="en-US" smtClean="0"/>
              <a:t>5/16/20</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C82AFB3C-E128-A24E-9B15-C1182298B076}" type="slidenum">
              <a:rPr lang="en-US" smtClean="0"/>
              <a:t>‹#›</a:t>
            </a:fld>
            <a:endParaRPr lang="en-US"/>
          </a:p>
        </p:txBody>
      </p:sp>
    </p:spTree>
    <p:extLst>
      <p:ext uri="{BB962C8B-B14F-4D97-AF65-F5344CB8AC3E}">
        <p14:creationId xmlns:p14="http://schemas.microsoft.com/office/powerpoint/2010/main" val="578941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3465A52E-7BD8-EC4D-B37E-D6FDA514C9F2}" type="datetime1">
              <a:rPr lang="en-US" smtClean="0"/>
              <a:t>5/16/20</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C82AFB3C-E128-A24E-9B15-C1182298B076}"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31543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26.emf"/><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26.emf"/><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7.png"/><Relationship Id="rId5" Type="http://schemas.openxmlformats.org/officeDocument/2006/relationships/image" Target="../media/image3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7.png"/><Relationship Id="rId5" Type="http://schemas.openxmlformats.org/officeDocument/2006/relationships/image" Target="../media/image3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7.png"/><Relationship Id="rId5" Type="http://schemas.openxmlformats.org/officeDocument/2006/relationships/image" Target="../media/image3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aqicn.org/data-platform/covid19/" TargetMode="External"/><Relationship Id="rId7" Type="http://schemas.openxmlformats.org/officeDocument/2006/relationships/hyperlink" Target="https://www.cnn.com/2020/04/07/us/los-angeles-pollution-clean-air-coronavirus-trnd/index.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washingtonpost.com/weather/2020/04/09/air-quality-improving-coronavirus/" TargetMode="External"/><Relationship Id="rId5" Type="http://schemas.openxmlformats.org/officeDocument/2006/relationships/hyperlink" Target="https://trends.google.com/trends/?geo=US" TargetMode="External"/><Relationship Id="rId4" Type="http://schemas.openxmlformats.org/officeDocument/2006/relationships/hyperlink" Target="https://data.humdata.org/event/covid-19/" TargetMode="Externa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16.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18.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audio" Target="../media/media7.m4a"/><Relationship Id="rId7" Type="http://schemas.openxmlformats.org/officeDocument/2006/relationships/image" Target="../media/image20.emf"/><Relationship Id="rId2" Type="http://schemas.microsoft.com/office/2007/relationships/media" Target="../media/media7.m4a"/><Relationship Id="rId1" Type="http://schemas.openxmlformats.org/officeDocument/2006/relationships/tags" Target="../tags/tag1.xml"/><Relationship Id="rId6" Type="http://schemas.openxmlformats.org/officeDocument/2006/relationships/image" Target="../media/image19.gif"/><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1.png"/><Relationship Id="rId2" Type="http://schemas.microsoft.com/office/2007/relationships/media" Target="../media/media8.m4a"/><Relationship Id="rId1" Type="http://schemas.openxmlformats.org/officeDocument/2006/relationships/tags" Target="../tags/tag2.xml"/><Relationship Id="rId6" Type="http://schemas.openxmlformats.org/officeDocument/2006/relationships/image" Target="../media/image22.emf"/><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1.png"/><Relationship Id="rId2" Type="http://schemas.microsoft.com/office/2007/relationships/media" Target="../media/media9.m4a"/><Relationship Id="rId1" Type="http://schemas.openxmlformats.org/officeDocument/2006/relationships/tags" Target="../tags/tag3.xml"/><Relationship Id="rId6" Type="http://schemas.openxmlformats.org/officeDocument/2006/relationships/image" Target="../media/image23.emf"/><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8AACE35A-DD26-4C0E-81A5-8C18F73905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aramond" panose="02020404030301010803" pitchFamily="18" charset="0"/>
              <a:ea typeface="+mn-ea"/>
              <a:cs typeface="+mn-cs"/>
            </a:endParaRPr>
          </a:p>
        </p:txBody>
      </p:sp>
      <p:sp>
        <p:nvSpPr>
          <p:cNvPr id="2" name="Title 1">
            <a:extLst>
              <a:ext uri="{FF2B5EF4-FFF2-40B4-BE49-F238E27FC236}">
                <a16:creationId xmlns:a16="http://schemas.microsoft.com/office/drawing/2014/main" id="{7FF903E9-06B1-3F41-904F-DF4180D65C23}"/>
              </a:ext>
            </a:extLst>
          </p:cNvPr>
          <p:cNvSpPr>
            <a:spLocks noGrp="1"/>
          </p:cNvSpPr>
          <p:nvPr>
            <p:ph type="ctrTitle"/>
          </p:nvPr>
        </p:nvSpPr>
        <p:spPr>
          <a:xfrm>
            <a:off x="1078524" y="1231506"/>
            <a:ext cx="6145284" cy="4394988"/>
          </a:xfrm>
        </p:spPr>
        <p:txBody>
          <a:bodyPr>
            <a:normAutofit/>
          </a:bodyPr>
          <a:lstStyle/>
          <a:p>
            <a:pPr algn="r"/>
            <a:r>
              <a:rPr lang="en-US" sz="4800" b="1" dirty="0">
                <a:latin typeface="Garamond" panose="02020404030301010803" pitchFamily="18" charset="0"/>
              </a:rPr>
              <a:t>A Sweet Accident of COVID-19 </a:t>
            </a:r>
          </a:p>
        </p:txBody>
      </p:sp>
      <p:sp>
        <p:nvSpPr>
          <p:cNvPr id="3" name="Subtitle 2">
            <a:extLst>
              <a:ext uri="{FF2B5EF4-FFF2-40B4-BE49-F238E27FC236}">
                <a16:creationId xmlns:a16="http://schemas.microsoft.com/office/drawing/2014/main" id="{2414CCDD-8C75-3748-8086-322905A32C60}"/>
              </a:ext>
            </a:extLst>
          </p:cNvPr>
          <p:cNvSpPr>
            <a:spLocks noGrp="1"/>
          </p:cNvSpPr>
          <p:nvPr>
            <p:ph type="subTitle" idx="1"/>
          </p:nvPr>
        </p:nvSpPr>
        <p:spPr>
          <a:xfrm>
            <a:off x="7867276" y="1300843"/>
            <a:ext cx="4084092" cy="4256314"/>
          </a:xfrm>
        </p:spPr>
        <p:txBody>
          <a:bodyPr anchor="ctr">
            <a:normAutofit/>
          </a:bodyPr>
          <a:lstStyle/>
          <a:p>
            <a:pPr lvl="0" algn="l">
              <a:spcBef>
                <a:spcPts val="0"/>
              </a:spcBef>
              <a:buClr>
                <a:srgbClr val="595959"/>
              </a:buClr>
              <a:buSzPts val="2800"/>
              <a:defRPr/>
            </a:pPr>
            <a:r>
              <a:rPr lang="en-US" kern="0" dirty="0">
                <a:latin typeface="Garamond" panose="02020404030301010803" pitchFamily="18" charset="0"/>
                <a:cs typeface="Arial"/>
                <a:sym typeface="Arial"/>
              </a:rPr>
              <a:t>-Sang </a:t>
            </a:r>
            <a:r>
              <a:rPr lang="en-US" kern="0" dirty="0" err="1">
                <a:latin typeface="Garamond" panose="02020404030301010803" pitchFamily="18" charset="0"/>
                <a:cs typeface="Arial"/>
                <a:sym typeface="Arial"/>
              </a:rPr>
              <a:t>Hee</a:t>
            </a:r>
            <a:r>
              <a:rPr lang="en-US" kern="0" dirty="0">
                <a:latin typeface="Garamond" panose="02020404030301010803" pitchFamily="18" charset="0"/>
                <a:cs typeface="Arial"/>
                <a:sym typeface="Arial"/>
              </a:rPr>
              <a:t> </a:t>
            </a:r>
            <a:r>
              <a:rPr lang="en-US" kern="0" dirty="0" err="1">
                <a:latin typeface="Garamond" panose="02020404030301010803" pitchFamily="18" charset="0"/>
                <a:cs typeface="Arial"/>
                <a:sym typeface="Arial"/>
              </a:rPr>
              <a:t>Kweon</a:t>
            </a:r>
            <a:endParaRPr lang="en-US" kern="0" dirty="0">
              <a:latin typeface="Garamond" panose="02020404030301010803" pitchFamily="18" charset="0"/>
              <a:cs typeface="Arial"/>
              <a:sym typeface="Arial"/>
            </a:endParaRPr>
          </a:p>
          <a:p>
            <a:pPr lvl="0" algn="l">
              <a:spcBef>
                <a:spcPts val="0"/>
              </a:spcBef>
              <a:buClr>
                <a:srgbClr val="595959"/>
              </a:buClr>
              <a:buSzPts val="2800"/>
              <a:defRPr/>
            </a:pPr>
            <a:r>
              <a:rPr lang="en-US" kern="0" dirty="0">
                <a:latin typeface="Garamond" panose="02020404030301010803" pitchFamily="18" charset="0"/>
                <a:cs typeface="Arial"/>
                <a:sym typeface="Arial"/>
              </a:rPr>
              <a:t>-Vidyashree Ramesh</a:t>
            </a:r>
          </a:p>
          <a:p>
            <a:pPr lvl="0" algn="l">
              <a:spcBef>
                <a:spcPts val="0"/>
              </a:spcBef>
              <a:buClr>
                <a:srgbClr val="595959"/>
              </a:buClr>
              <a:buSzPts val="2800"/>
              <a:defRPr/>
            </a:pPr>
            <a:r>
              <a:rPr lang="en-US" kern="0" dirty="0">
                <a:latin typeface="Garamond" panose="02020404030301010803" pitchFamily="18" charset="0"/>
                <a:cs typeface="Arial"/>
                <a:sym typeface="Arial"/>
              </a:rPr>
              <a:t>-Jing Yan</a:t>
            </a:r>
          </a:p>
          <a:p>
            <a:pPr algn="l"/>
            <a:endParaRPr lang="en-US" dirty="0">
              <a:latin typeface="Garamond" panose="02020404030301010803" pitchFamily="18" charset="0"/>
            </a:endParaRPr>
          </a:p>
        </p:txBody>
      </p:sp>
      <p:cxnSp>
        <p:nvCxnSpPr>
          <p:cNvPr id="8" name="Straight Connector 11">
            <a:extLst>
              <a:ext uri="{FF2B5EF4-FFF2-40B4-BE49-F238E27FC236}">
                <a16:creationId xmlns:a16="http://schemas.microsoft.com/office/drawing/2014/main" id="{E905CB15-2F46-4D9D-AEA4-3619C520C8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5542"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8DAE5F6-55D5-4FC2-B1F3-AE114251F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B3C48601-DFA4-3F4B-AC3D-BC43FD8375C6}"/>
              </a:ext>
            </a:extLst>
          </p:cNvPr>
          <p:cNvSpPr>
            <a:spLocks noGrp="1"/>
          </p:cNvSpPr>
          <p:nvPr>
            <p:ph type="sldNum" sz="quarter" idx="12"/>
          </p:nvPr>
        </p:nvSpPr>
        <p:spPr>
          <a:xfrm>
            <a:off x="9067218" y="6375679"/>
            <a:ext cx="2329723" cy="345796"/>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82AFB3C-E128-A24E-9B15-C1182298B076}" type="slidenum">
              <a:rPr kumimoji="0" lang="en-US" sz="1200" b="0" i="0" u="none" strike="noStrike" kern="1200" cap="none" spc="0" normalizeH="0" baseline="0" noProof="0" smtClean="0">
                <a:ln>
                  <a:noFill/>
                </a:ln>
                <a:solidFill>
                  <a:srgbClr val="F8B323">
                    <a:lumMod val="50000"/>
                  </a:srgb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a:t>
            </a:fld>
            <a:endParaRPr kumimoji="0" lang="en-US" sz="1200" b="0" i="0" u="none" strike="noStrike" kern="1200" cap="none" spc="0" normalizeH="0" baseline="0" noProof="0">
              <a:ln>
                <a:noFill/>
              </a:ln>
              <a:solidFill>
                <a:srgbClr val="F8B323">
                  <a:lumMod val="50000"/>
                </a:srgbClr>
              </a:solidFill>
              <a:effectLst/>
              <a:uLnTx/>
              <a:uFillTx/>
              <a:latin typeface="Garamond" panose="02020404030301010803" pitchFamily="18" charset="0"/>
              <a:ea typeface="+mn-ea"/>
              <a:cs typeface="+mn-cs"/>
            </a:endParaRPr>
          </a:p>
        </p:txBody>
      </p:sp>
      <p:pic>
        <p:nvPicPr>
          <p:cNvPr id="11" name="Audio 10">
            <a:hlinkClick r:id="" action="ppaction://media"/>
            <a:extLst>
              <a:ext uri="{FF2B5EF4-FFF2-40B4-BE49-F238E27FC236}">
                <a16:creationId xmlns:a16="http://schemas.microsoft.com/office/drawing/2014/main" id="{07BC8814-2ED3-4260-BF59-C65FB7A677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4168532937"/>
      </p:ext>
    </p:extLst>
  </p:cSld>
  <p:clrMapOvr>
    <a:masterClrMapping/>
  </p:clrMapOvr>
  <mc:AlternateContent xmlns:mc="http://schemas.openxmlformats.org/markup-compatibility/2006" xmlns:p14="http://schemas.microsoft.com/office/powerpoint/2010/main">
    <mc:Choice Requires="p14">
      <p:transition spd="slow" p14:dur="2000" advTm="58886"/>
    </mc:Choice>
    <mc:Fallback xmlns="">
      <p:transition spd="slow" advTm="58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 name="Title 1">
            <a:extLst>
              <a:ext uri="{FF2B5EF4-FFF2-40B4-BE49-F238E27FC236}">
                <a16:creationId xmlns:a16="http://schemas.microsoft.com/office/drawing/2014/main" id="{0DE1D723-AFB6-F444-9528-4CE20B31FDD7}"/>
              </a:ext>
            </a:extLst>
          </p:cNvPr>
          <p:cNvSpPr>
            <a:spLocks noGrp="1"/>
          </p:cNvSpPr>
          <p:nvPr>
            <p:ph type="title"/>
          </p:nvPr>
        </p:nvSpPr>
        <p:spPr>
          <a:xfrm>
            <a:off x="554729" y="186354"/>
            <a:ext cx="3266995" cy="1555667"/>
          </a:xfrm>
        </p:spPr>
        <p:txBody>
          <a:bodyPr anchor="b">
            <a:noAutofit/>
          </a:bodyPr>
          <a:lstStyle/>
          <a:p>
            <a:r>
              <a:rPr lang="en-US" sz="2400" b="1" dirty="0">
                <a:latin typeface="Garamond" panose="02020404030301010803" pitchFamily="18" charset="0"/>
              </a:rPr>
              <a:t>COVID-19 cases in LA improved air quality</a:t>
            </a:r>
          </a:p>
        </p:txBody>
      </p:sp>
      <p:sp>
        <p:nvSpPr>
          <p:cNvPr id="15" name="Rectangle 14">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Content Placeholder 9">
            <a:extLst>
              <a:ext uri="{FF2B5EF4-FFF2-40B4-BE49-F238E27FC236}">
                <a16:creationId xmlns:a16="http://schemas.microsoft.com/office/drawing/2014/main" id="{1FB079A8-4771-4FBF-AAC7-B50396EE1C45}"/>
              </a:ext>
            </a:extLst>
          </p:cNvPr>
          <p:cNvSpPr>
            <a:spLocks noGrp="1"/>
          </p:cNvSpPr>
          <p:nvPr>
            <p:ph idx="1"/>
          </p:nvPr>
        </p:nvSpPr>
        <p:spPr>
          <a:xfrm>
            <a:off x="605197" y="2446317"/>
            <a:ext cx="3111668" cy="3762070"/>
          </a:xfrm>
        </p:spPr>
        <p:txBody>
          <a:bodyPr>
            <a:normAutofit/>
          </a:bodyPr>
          <a:lstStyle/>
          <a:p>
            <a:r>
              <a:rPr lang="en-US" sz="2400" dirty="0">
                <a:solidFill>
                  <a:schemeClr val="tx1"/>
                </a:solidFill>
                <a:latin typeface="Garamond" panose="02020404030301010803" pitchFamily="18" charset="0"/>
              </a:rPr>
              <a:t>Data collected from Los Angeles county area (19</a:t>
            </a:r>
            <a:r>
              <a:rPr lang="en-US" sz="2400" baseline="30000" dirty="0">
                <a:solidFill>
                  <a:schemeClr val="tx1"/>
                </a:solidFill>
                <a:latin typeface="Garamond" panose="02020404030301010803" pitchFamily="18" charset="0"/>
              </a:rPr>
              <a:t>th</a:t>
            </a:r>
            <a:r>
              <a:rPr lang="en-US" sz="2400" dirty="0">
                <a:solidFill>
                  <a:schemeClr val="tx1"/>
                </a:solidFill>
                <a:latin typeface="Garamond" panose="02020404030301010803" pitchFamily="18" charset="0"/>
              </a:rPr>
              <a:t>Jan-19</a:t>
            </a:r>
            <a:r>
              <a:rPr lang="en-US" sz="2400" baseline="30000" dirty="0">
                <a:solidFill>
                  <a:schemeClr val="tx1"/>
                </a:solidFill>
                <a:latin typeface="Garamond" panose="02020404030301010803" pitchFamily="18" charset="0"/>
              </a:rPr>
              <a:t>th</a:t>
            </a:r>
            <a:r>
              <a:rPr lang="en-US" sz="2400" dirty="0">
                <a:solidFill>
                  <a:schemeClr val="tx1"/>
                </a:solidFill>
                <a:latin typeface="Garamond" panose="02020404030301010803" pitchFamily="18" charset="0"/>
              </a:rPr>
              <a:t> Apr)</a:t>
            </a:r>
          </a:p>
          <a:p>
            <a:r>
              <a:rPr lang="en-US" sz="2400" dirty="0">
                <a:solidFill>
                  <a:schemeClr val="tx1"/>
                </a:solidFill>
                <a:latin typeface="Garamond" panose="02020404030301010803" pitchFamily="18" charset="0"/>
              </a:rPr>
              <a:t>Imposed social distancing and stay at home on May 4</a:t>
            </a:r>
            <a:r>
              <a:rPr lang="en-US" sz="2400" baseline="30000" dirty="0">
                <a:solidFill>
                  <a:schemeClr val="tx1"/>
                </a:solidFill>
                <a:latin typeface="Garamond" panose="02020404030301010803" pitchFamily="18" charset="0"/>
              </a:rPr>
              <a:t>th</a:t>
            </a:r>
            <a:endParaRPr lang="en-US" sz="2400" dirty="0">
              <a:solidFill>
                <a:schemeClr val="tx1"/>
              </a:solidFill>
              <a:latin typeface="Garamond" panose="02020404030301010803" pitchFamily="18" charset="0"/>
            </a:endParaRPr>
          </a:p>
        </p:txBody>
      </p:sp>
      <p:sp>
        <p:nvSpPr>
          <p:cNvPr id="17" name="Rectangle 16">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643467"/>
            <a:ext cx="7391400" cy="5564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4" name="Slide Number Placeholder 3">
            <a:extLst>
              <a:ext uri="{FF2B5EF4-FFF2-40B4-BE49-F238E27FC236}">
                <a16:creationId xmlns:a16="http://schemas.microsoft.com/office/drawing/2014/main" id="{76B8DF2D-B0FD-714A-838A-F21E4DDF13F1}"/>
              </a:ext>
            </a:extLst>
          </p:cNvPr>
          <p:cNvSpPr>
            <a:spLocks noGrp="1"/>
          </p:cNvSpPr>
          <p:nvPr>
            <p:ph type="sldNum" sz="quarter" idx="12"/>
          </p:nvPr>
        </p:nvSpPr>
        <p:spPr>
          <a:xfrm>
            <a:off x="8610601" y="6375679"/>
            <a:ext cx="2819399" cy="345796"/>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82AFB3C-E128-A24E-9B15-C1182298B076}" type="slidenum">
              <a:rPr kumimoji="0" lang="en-US" sz="1200" b="0" i="0" u="none" strike="noStrike" kern="1200" cap="none" spc="0" normalizeH="0" baseline="0" noProof="0" smtClean="0">
                <a:ln>
                  <a:noFill/>
                </a:ln>
                <a:solidFill>
                  <a:prstClr val="black">
                    <a:lumMod val="65000"/>
                    <a:lumOff val="3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10</a:t>
            </a:fld>
            <a:endParaRPr kumimoji="0" lang="en-US" sz="1200" b="0" i="0" u="none" strike="noStrike" kern="1200" cap="none" spc="0" normalizeH="0" baseline="0" noProof="0">
              <a:ln>
                <a:noFill/>
              </a:ln>
              <a:solidFill>
                <a:prstClr val="black">
                  <a:lumMod val="65000"/>
                  <a:lumOff val="35000"/>
                </a:prstClr>
              </a:solidFill>
              <a:effectLst/>
              <a:uLnTx/>
              <a:uFillTx/>
              <a:latin typeface="Garamond" panose="02020404030301010803" pitchFamily="18" charset="0"/>
              <a:ea typeface="+mn-ea"/>
              <a:cs typeface="+mn-cs"/>
            </a:endParaRPr>
          </a:p>
        </p:txBody>
      </p:sp>
      <p:pic>
        <p:nvPicPr>
          <p:cNvPr id="23" name="Picture 22">
            <a:extLst>
              <a:ext uri="{FF2B5EF4-FFF2-40B4-BE49-F238E27FC236}">
                <a16:creationId xmlns:a16="http://schemas.microsoft.com/office/drawing/2014/main" id="{763367CB-6CA5-3543-B221-59864F6F5058}"/>
              </a:ext>
            </a:extLst>
          </p:cNvPr>
          <p:cNvPicPr>
            <a:picLocks noChangeAspect="1"/>
          </p:cNvPicPr>
          <p:nvPr/>
        </p:nvPicPr>
        <p:blipFill rotWithShape="1">
          <a:blip r:embed="rId5">
            <a:lum bright="-20000" contrast="60000"/>
          </a:blip>
          <a:srcRect b="9881"/>
          <a:stretch/>
        </p:blipFill>
        <p:spPr>
          <a:xfrm>
            <a:off x="4153040" y="1038727"/>
            <a:ext cx="6501725" cy="2076614"/>
          </a:xfrm>
          <a:prstGeom prst="rect">
            <a:avLst/>
          </a:prstGeom>
        </p:spPr>
      </p:pic>
      <p:sp>
        <p:nvSpPr>
          <p:cNvPr id="27" name="TextBox 26">
            <a:extLst>
              <a:ext uri="{FF2B5EF4-FFF2-40B4-BE49-F238E27FC236}">
                <a16:creationId xmlns:a16="http://schemas.microsoft.com/office/drawing/2014/main" id="{0E93DECA-3E1B-D24C-9A98-6A62BD5FA740}"/>
              </a:ext>
            </a:extLst>
          </p:cNvPr>
          <p:cNvSpPr txBox="1"/>
          <p:nvPr/>
        </p:nvSpPr>
        <p:spPr>
          <a:xfrm>
            <a:off x="7591095" y="997569"/>
            <a:ext cx="280679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Increase in COVID-19 cases </a:t>
            </a:r>
          </a:p>
        </p:txBody>
      </p:sp>
      <p:pic>
        <p:nvPicPr>
          <p:cNvPr id="32" name="Picture 31">
            <a:extLst>
              <a:ext uri="{FF2B5EF4-FFF2-40B4-BE49-F238E27FC236}">
                <a16:creationId xmlns:a16="http://schemas.microsoft.com/office/drawing/2014/main" id="{596C3C20-688D-7F40-B7CC-F93D59D875DB}"/>
              </a:ext>
            </a:extLst>
          </p:cNvPr>
          <p:cNvPicPr>
            <a:picLocks noChangeAspect="1"/>
          </p:cNvPicPr>
          <p:nvPr/>
        </p:nvPicPr>
        <p:blipFill>
          <a:blip r:embed="rId6">
            <a:lum bright="-20000" contrast="60000"/>
          </a:blip>
          <a:stretch>
            <a:fillRect/>
          </a:stretch>
        </p:blipFill>
        <p:spPr>
          <a:xfrm>
            <a:off x="4176487" y="3595092"/>
            <a:ext cx="6531428" cy="2286000"/>
          </a:xfrm>
          <a:prstGeom prst="rect">
            <a:avLst/>
          </a:prstGeom>
        </p:spPr>
      </p:pic>
      <p:pic>
        <p:nvPicPr>
          <p:cNvPr id="21" name="Picture 20">
            <a:extLst>
              <a:ext uri="{FF2B5EF4-FFF2-40B4-BE49-F238E27FC236}">
                <a16:creationId xmlns:a16="http://schemas.microsoft.com/office/drawing/2014/main" id="{F679140E-35E9-4749-B0FB-CA869186CDC1}"/>
              </a:ext>
            </a:extLst>
          </p:cNvPr>
          <p:cNvPicPr>
            <a:picLocks noChangeAspect="1"/>
          </p:cNvPicPr>
          <p:nvPr/>
        </p:nvPicPr>
        <p:blipFill rotWithShape="1">
          <a:blip r:embed="rId7">
            <a:lum bright="-20000" contrast="60000"/>
          </a:blip>
          <a:srcRect l="85739" r="7742" b="73230"/>
          <a:stretch/>
        </p:blipFill>
        <p:spPr>
          <a:xfrm>
            <a:off x="10551266" y="4563042"/>
            <a:ext cx="789374" cy="914400"/>
          </a:xfrm>
          <a:prstGeom prst="rect">
            <a:avLst/>
          </a:prstGeom>
        </p:spPr>
      </p:pic>
      <p:sp>
        <p:nvSpPr>
          <p:cNvPr id="33" name="TextBox 32">
            <a:extLst>
              <a:ext uri="{FF2B5EF4-FFF2-40B4-BE49-F238E27FC236}">
                <a16:creationId xmlns:a16="http://schemas.microsoft.com/office/drawing/2014/main" id="{161D7EE6-F07A-9346-81FF-7AF6987FDCA6}"/>
              </a:ext>
            </a:extLst>
          </p:cNvPr>
          <p:cNvSpPr txBox="1"/>
          <p:nvPr/>
        </p:nvSpPr>
        <p:spPr>
          <a:xfrm>
            <a:off x="7601632" y="3315554"/>
            <a:ext cx="245612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Decrease in air pollutants</a:t>
            </a:r>
          </a:p>
        </p:txBody>
      </p:sp>
      <p:sp>
        <p:nvSpPr>
          <p:cNvPr id="34" name="Rectangle 33">
            <a:extLst>
              <a:ext uri="{FF2B5EF4-FFF2-40B4-BE49-F238E27FC236}">
                <a16:creationId xmlns:a16="http://schemas.microsoft.com/office/drawing/2014/main" id="{1D4BFFD1-5837-184B-BA19-A318760B4A05}"/>
              </a:ext>
            </a:extLst>
          </p:cNvPr>
          <p:cNvSpPr/>
          <p:nvPr/>
        </p:nvSpPr>
        <p:spPr>
          <a:xfrm>
            <a:off x="7603070" y="1038727"/>
            <a:ext cx="2961884" cy="2141733"/>
          </a:xfrm>
          <a:prstGeom prst="rect">
            <a:avLst/>
          </a:prstGeom>
          <a:noFill/>
          <a:ln w="1587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cxnSp>
        <p:nvCxnSpPr>
          <p:cNvPr id="5" name="Straight Arrow Connector 4">
            <a:extLst>
              <a:ext uri="{FF2B5EF4-FFF2-40B4-BE49-F238E27FC236}">
                <a16:creationId xmlns:a16="http://schemas.microsoft.com/office/drawing/2014/main" id="{AA1D91E4-C449-D343-9CD2-719C9B84C9BA}"/>
              </a:ext>
            </a:extLst>
          </p:cNvPr>
          <p:cNvCxnSpPr/>
          <p:nvPr/>
        </p:nvCxnSpPr>
        <p:spPr>
          <a:xfrm>
            <a:off x="7281333" y="2261149"/>
            <a:ext cx="321736" cy="37033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153B7D4-E90F-CB45-AEE2-59B71815219C}"/>
              </a:ext>
            </a:extLst>
          </p:cNvPr>
          <p:cNvSpPr txBox="1"/>
          <p:nvPr/>
        </p:nvSpPr>
        <p:spPr>
          <a:xfrm>
            <a:off x="6359033" y="1713791"/>
            <a:ext cx="1553166"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lockdown start 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Mar 4</a:t>
            </a:r>
            <a:r>
              <a:rPr kumimoji="0" lang="en-US" sz="1800" b="0" i="0" u="none" strike="noStrike" kern="1200" cap="none" spc="0" normalizeH="0" baseline="30000" noProof="0" dirty="0">
                <a:ln>
                  <a:noFill/>
                </a:ln>
                <a:solidFill>
                  <a:prstClr val="black"/>
                </a:solidFill>
                <a:effectLst/>
                <a:uLnTx/>
                <a:uFillTx/>
                <a:latin typeface="Garamond" panose="02020404030301010803" pitchFamily="18" charset="0"/>
                <a:ea typeface="+mn-ea"/>
                <a:cs typeface="+mn-cs"/>
              </a:rPr>
              <a:t>th</a:t>
            </a: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
        <p:nvSpPr>
          <p:cNvPr id="19" name="TextBox 18">
            <a:extLst>
              <a:ext uri="{FF2B5EF4-FFF2-40B4-BE49-F238E27FC236}">
                <a16:creationId xmlns:a16="http://schemas.microsoft.com/office/drawing/2014/main" id="{4DB8C9F9-39E8-6948-9628-0EBFC90CDB62}"/>
              </a:ext>
            </a:extLst>
          </p:cNvPr>
          <p:cNvSpPr txBox="1"/>
          <p:nvPr/>
        </p:nvSpPr>
        <p:spPr>
          <a:xfrm>
            <a:off x="4058332" y="617762"/>
            <a:ext cx="2542556"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Los Angeles county</a:t>
            </a:r>
          </a:p>
        </p:txBody>
      </p:sp>
      <p:sp>
        <p:nvSpPr>
          <p:cNvPr id="22" name="Rectangle 21">
            <a:extLst>
              <a:ext uri="{FF2B5EF4-FFF2-40B4-BE49-F238E27FC236}">
                <a16:creationId xmlns:a16="http://schemas.microsoft.com/office/drawing/2014/main" id="{0FB05E66-1DE1-BA4A-A349-9E09692096E5}"/>
              </a:ext>
            </a:extLst>
          </p:cNvPr>
          <p:cNvSpPr/>
          <p:nvPr/>
        </p:nvSpPr>
        <p:spPr>
          <a:xfrm>
            <a:off x="7603070" y="3333798"/>
            <a:ext cx="3024274" cy="2377192"/>
          </a:xfrm>
          <a:prstGeom prst="rect">
            <a:avLst/>
          </a:prstGeom>
          <a:noFill/>
          <a:ln w="1587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3" name="Audio 2">
            <a:hlinkClick r:id="" action="ppaction://media"/>
            <a:extLst>
              <a:ext uri="{FF2B5EF4-FFF2-40B4-BE49-F238E27FC236}">
                <a16:creationId xmlns:a16="http://schemas.microsoft.com/office/drawing/2014/main" id="{C2FAEEC7-2F72-1C42-92DB-377263D998F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63428906"/>
      </p:ext>
    </p:extLst>
  </p:cSld>
  <p:clrMapOvr>
    <a:masterClrMapping/>
  </p:clrMapOvr>
  <mc:AlternateContent xmlns:mc="http://schemas.openxmlformats.org/markup-compatibility/2006" xmlns:p14="http://schemas.microsoft.com/office/powerpoint/2010/main">
    <mc:Choice Requires="p14">
      <p:transition spd="slow" p14:dur="2000" advTm="72188"/>
    </mc:Choice>
    <mc:Fallback xmlns="">
      <p:transition spd="slow" advTm="72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 name="Title 1">
            <a:extLst>
              <a:ext uri="{FF2B5EF4-FFF2-40B4-BE49-F238E27FC236}">
                <a16:creationId xmlns:a16="http://schemas.microsoft.com/office/drawing/2014/main" id="{0DE1D723-AFB6-F444-9528-4CE20B31FDD7}"/>
              </a:ext>
            </a:extLst>
          </p:cNvPr>
          <p:cNvSpPr>
            <a:spLocks noGrp="1"/>
          </p:cNvSpPr>
          <p:nvPr>
            <p:ph type="title"/>
          </p:nvPr>
        </p:nvSpPr>
        <p:spPr>
          <a:xfrm>
            <a:off x="637331" y="840714"/>
            <a:ext cx="3111669" cy="899780"/>
          </a:xfrm>
        </p:spPr>
        <p:txBody>
          <a:bodyPr anchor="b">
            <a:noAutofit/>
          </a:bodyPr>
          <a:lstStyle/>
          <a:p>
            <a:r>
              <a:rPr lang="en-US" sz="2400" b="1" dirty="0">
                <a:latin typeface="Garamond" panose="02020404030301010803" pitchFamily="18" charset="0"/>
              </a:rPr>
              <a:t>air quality better than previous year</a:t>
            </a:r>
          </a:p>
        </p:txBody>
      </p:sp>
      <p:sp>
        <p:nvSpPr>
          <p:cNvPr id="15" name="Rectangle 14">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Content Placeholder 9">
            <a:extLst>
              <a:ext uri="{FF2B5EF4-FFF2-40B4-BE49-F238E27FC236}">
                <a16:creationId xmlns:a16="http://schemas.microsoft.com/office/drawing/2014/main" id="{1FB079A8-4771-4FBF-AAC7-B50396EE1C45}"/>
              </a:ext>
            </a:extLst>
          </p:cNvPr>
          <p:cNvSpPr>
            <a:spLocks noGrp="1"/>
          </p:cNvSpPr>
          <p:nvPr>
            <p:ph idx="1"/>
          </p:nvPr>
        </p:nvSpPr>
        <p:spPr>
          <a:xfrm>
            <a:off x="605197" y="2126523"/>
            <a:ext cx="3111668" cy="3424046"/>
          </a:xfrm>
        </p:spPr>
        <p:txBody>
          <a:bodyPr>
            <a:normAutofit/>
          </a:bodyPr>
          <a:lstStyle/>
          <a:p>
            <a:r>
              <a:rPr lang="en-US" sz="2400" dirty="0">
                <a:solidFill>
                  <a:schemeClr val="tx1"/>
                </a:solidFill>
                <a:latin typeface="Garamond" panose="02020404030301010803" pitchFamily="18" charset="0"/>
              </a:rPr>
              <a:t>First quarter 2019 and 2020 data from LA county analyzed.</a:t>
            </a:r>
          </a:p>
          <a:p>
            <a:r>
              <a:rPr lang="en-US" sz="2400" dirty="0">
                <a:solidFill>
                  <a:schemeClr val="tx1"/>
                </a:solidFill>
                <a:latin typeface="Garamond" panose="02020404030301010803" pitchFamily="18" charset="0"/>
              </a:rPr>
              <a:t>Clear and drastic reduction of air pollutants observed starting from March 2020.</a:t>
            </a:r>
          </a:p>
        </p:txBody>
      </p:sp>
      <p:sp>
        <p:nvSpPr>
          <p:cNvPr id="17" name="Rectangle 16">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643467"/>
            <a:ext cx="7391400" cy="5564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4" name="Slide Number Placeholder 3">
            <a:extLst>
              <a:ext uri="{FF2B5EF4-FFF2-40B4-BE49-F238E27FC236}">
                <a16:creationId xmlns:a16="http://schemas.microsoft.com/office/drawing/2014/main" id="{76B8DF2D-B0FD-714A-838A-F21E4DDF13F1}"/>
              </a:ext>
            </a:extLst>
          </p:cNvPr>
          <p:cNvSpPr>
            <a:spLocks noGrp="1"/>
          </p:cNvSpPr>
          <p:nvPr>
            <p:ph type="sldNum" sz="quarter" idx="12"/>
          </p:nvPr>
        </p:nvSpPr>
        <p:spPr>
          <a:xfrm>
            <a:off x="8610601" y="6375679"/>
            <a:ext cx="2819399" cy="345796"/>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82AFB3C-E128-A24E-9B15-C1182298B076}" type="slidenum">
              <a:rPr kumimoji="0" lang="en-US" sz="1200" b="0" i="0" u="none" strike="noStrike" kern="1200" cap="none" spc="0" normalizeH="0" baseline="0" noProof="0" smtClean="0">
                <a:ln>
                  <a:noFill/>
                </a:ln>
                <a:solidFill>
                  <a:prstClr val="black">
                    <a:lumMod val="65000"/>
                    <a:lumOff val="3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11</a:t>
            </a:fld>
            <a:endParaRPr kumimoji="0" lang="en-US" sz="1200" b="0" i="0" u="none" strike="noStrike" kern="1200" cap="none" spc="0" normalizeH="0" baseline="0" noProof="0">
              <a:ln>
                <a:noFill/>
              </a:ln>
              <a:solidFill>
                <a:prstClr val="black">
                  <a:lumMod val="65000"/>
                  <a:lumOff val="35000"/>
                </a:prstClr>
              </a:solidFill>
              <a:effectLst/>
              <a:uLnTx/>
              <a:uFillTx/>
              <a:latin typeface="Garamond" panose="02020404030301010803" pitchFamily="18" charset="0"/>
              <a:ea typeface="+mn-ea"/>
              <a:cs typeface="+mn-cs"/>
            </a:endParaRPr>
          </a:p>
        </p:txBody>
      </p:sp>
      <p:pic>
        <p:nvPicPr>
          <p:cNvPr id="14" name="Content Placeholder 11">
            <a:extLst>
              <a:ext uri="{FF2B5EF4-FFF2-40B4-BE49-F238E27FC236}">
                <a16:creationId xmlns:a16="http://schemas.microsoft.com/office/drawing/2014/main" id="{273638C1-8616-5447-8D8C-8E4033E2BB4B}"/>
              </a:ext>
            </a:extLst>
          </p:cNvPr>
          <p:cNvPicPr>
            <a:picLocks noChangeAspect="1"/>
          </p:cNvPicPr>
          <p:nvPr/>
        </p:nvPicPr>
        <p:blipFill>
          <a:blip r:embed="rId5">
            <a:extLst>
              <a:ext uri="{BEBA8EAE-BF5A-486C-A8C5-ECC9F3942E4B}">
                <a14:imgProps xmlns:a14="http://schemas.microsoft.com/office/drawing/2010/main">
                  <a14:imgLayer>
                    <a14:imgEffect>
                      <a14:brightnessContrast bright="-31000" contrast="70000"/>
                    </a14:imgEffect>
                  </a14:imgLayer>
                </a14:imgProps>
              </a:ext>
            </a:extLst>
          </a:blip>
          <a:stretch>
            <a:fillRect/>
          </a:stretch>
        </p:blipFill>
        <p:spPr>
          <a:xfrm>
            <a:off x="7117401" y="960107"/>
            <a:ext cx="2629127" cy="4846320"/>
          </a:xfrm>
          <a:prstGeom prst="rect">
            <a:avLst/>
          </a:prstGeom>
        </p:spPr>
      </p:pic>
      <p:pic>
        <p:nvPicPr>
          <p:cNvPr id="16" name="Picture 15">
            <a:extLst>
              <a:ext uri="{FF2B5EF4-FFF2-40B4-BE49-F238E27FC236}">
                <a16:creationId xmlns:a16="http://schemas.microsoft.com/office/drawing/2014/main" id="{8727405E-DDF6-9741-BF03-5355C3599717}"/>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20000" contrast="70000"/>
                    </a14:imgEffect>
                  </a14:imgLayer>
                </a14:imgProps>
              </a:ext>
            </a:extLst>
          </a:blip>
          <a:srcRect b="4033"/>
          <a:stretch/>
        </p:blipFill>
        <p:spPr>
          <a:xfrm>
            <a:off x="4657265" y="1081676"/>
            <a:ext cx="2286000" cy="4692631"/>
          </a:xfrm>
          <a:prstGeom prst="rect">
            <a:avLst/>
          </a:prstGeom>
        </p:spPr>
      </p:pic>
      <p:sp>
        <p:nvSpPr>
          <p:cNvPr id="3" name="TextBox 2">
            <a:extLst>
              <a:ext uri="{FF2B5EF4-FFF2-40B4-BE49-F238E27FC236}">
                <a16:creationId xmlns:a16="http://schemas.microsoft.com/office/drawing/2014/main" id="{BF05D49B-3653-B04B-A4BE-29C6933F4D8F}"/>
              </a:ext>
            </a:extLst>
          </p:cNvPr>
          <p:cNvSpPr txBox="1"/>
          <p:nvPr/>
        </p:nvSpPr>
        <p:spPr>
          <a:xfrm>
            <a:off x="5617048" y="5799299"/>
            <a:ext cx="62068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2019</a:t>
            </a:r>
          </a:p>
        </p:txBody>
      </p:sp>
      <p:sp>
        <p:nvSpPr>
          <p:cNvPr id="18" name="TextBox 17">
            <a:extLst>
              <a:ext uri="{FF2B5EF4-FFF2-40B4-BE49-F238E27FC236}">
                <a16:creationId xmlns:a16="http://schemas.microsoft.com/office/drawing/2014/main" id="{261E3689-2193-E64F-ACA7-B0400FB3CB3B}"/>
              </a:ext>
            </a:extLst>
          </p:cNvPr>
          <p:cNvSpPr txBox="1"/>
          <p:nvPr/>
        </p:nvSpPr>
        <p:spPr>
          <a:xfrm>
            <a:off x="8431964" y="5789053"/>
            <a:ext cx="62068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2020</a:t>
            </a:r>
          </a:p>
        </p:txBody>
      </p:sp>
      <p:sp>
        <p:nvSpPr>
          <p:cNvPr id="5" name="TextBox 4">
            <a:extLst>
              <a:ext uri="{FF2B5EF4-FFF2-40B4-BE49-F238E27FC236}">
                <a16:creationId xmlns:a16="http://schemas.microsoft.com/office/drawing/2014/main" id="{AA47A422-F700-B54D-B8C8-1F5076FDC8A4}"/>
              </a:ext>
            </a:extLst>
          </p:cNvPr>
          <p:cNvSpPr txBox="1"/>
          <p:nvPr/>
        </p:nvSpPr>
        <p:spPr>
          <a:xfrm>
            <a:off x="9471788" y="5987871"/>
            <a:ext cx="1920719"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Note: 2019 April data not included</a:t>
            </a:r>
          </a:p>
        </p:txBody>
      </p:sp>
      <p:sp>
        <p:nvSpPr>
          <p:cNvPr id="19" name="TextBox 18">
            <a:extLst>
              <a:ext uri="{FF2B5EF4-FFF2-40B4-BE49-F238E27FC236}">
                <a16:creationId xmlns:a16="http://schemas.microsoft.com/office/drawing/2014/main" id="{35753118-2CFA-ED44-BB93-96A3CC9E757E}"/>
              </a:ext>
            </a:extLst>
          </p:cNvPr>
          <p:cNvSpPr txBox="1"/>
          <p:nvPr/>
        </p:nvSpPr>
        <p:spPr>
          <a:xfrm>
            <a:off x="4058332" y="617762"/>
            <a:ext cx="2542556"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Los Angeles county</a:t>
            </a:r>
          </a:p>
        </p:txBody>
      </p:sp>
      <p:sp>
        <p:nvSpPr>
          <p:cNvPr id="8" name="TextBox 7">
            <a:extLst>
              <a:ext uri="{FF2B5EF4-FFF2-40B4-BE49-F238E27FC236}">
                <a16:creationId xmlns:a16="http://schemas.microsoft.com/office/drawing/2014/main" id="{A01E3F40-3711-F142-B010-A9F5E0498A69}"/>
              </a:ext>
            </a:extLst>
          </p:cNvPr>
          <p:cNvSpPr txBox="1"/>
          <p:nvPr/>
        </p:nvSpPr>
        <p:spPr>
          <a:xfrm>
            <a:off x="8771801" y="2590981"/>
            <a:ext cx="28084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Gill Sans MT" panose="020B0502020104020203"/>
                <a:ea typeface="+mn-ea"/>
                <a:cs typeface="+mn-cs"/>
              </a:rPr>
              <a:t>*</a:t>
            </a:r>
          </a:p>
        </p:txBody>
      </p:sp>
      <p:sp>
        <p:nvSpPr>
          <p:cNvPr id="21" name="TextBox 20">
            <a:extLst>
              <a:ext uri="{FF2B5EF4-FFF2-40B4-BE49-F238E27FC236}">
                <a16:creationId xmlns:a16="http://schemas.microsoft.com/office/drawing/2014/main" id="{FCDC8C8E-E78C-F341-ADE8-A2479EB4D255}"/>
              </a:ext>
            </a:extLst>
          </p:cNvPr>
          <p:cNvSpPr txBox="1"/>
          <p:nvPr/>
        </p:nvSpPr>
        <p:spPr>
          <a:xfrm flipH="1">
            <a:off x="9306548" y="2389835"/>
            <a:ext cx="2821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Gill Sans MT" panose="020B0502020104020203"/>
                <a:ea typeface="+mn-ea"/>
                <a:cs typeface="+mn-cs"/>
              </a:rPr>
              <a:t>*</a:t>
            </a:r>
          </a:p>
        </p:txBody>
      </p:sp>
      <p:sp>
        <p:nvSpPr>
          <p:cNvPr id="22" name="TextBox 21">
            <a:extLst>
              <a:ext uri="{FF2B5EF4-FFF2-40B4-BE49-F238E27FC236}">
                <a16:creationId xmlns:a16="http://schemas.microsoft.com/office/drawing/2014/main" id="{9763C930-93A1-D244-81BA-DF7AC550AB6E}"/>
              </a:ext>
            </a:extLst>
          </p:cNvPr>
          <p:cNvSpPr txBox="1"/>
          <p:nvPr/>
        </p:nvSpPr>
        <p:spPr>
          <a:xfrm>
            <a:off x="8610601" y="1949710"/>
            <a:ext cx="120539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COVID-19</a:t>
            </a:r>
          </a:p>
        </p:txBody>
      </p:sp>
      <p:grpSp>
        <p:nvGrpSpPr>
          <p:cNvPr id="6" name="Group 5">
            <a:extLst>
              <a:ext uri="{FF2B5EF4-FFF2-40B4-BE49-F238E27FC236}">
                <a16:creationId xmlns:a16="http://schemas.microsoft.com/office/drawing/2014/main" id="{2B60ECAB-140D-2C42-AB32-6809FB232C51}"/>
              </a:ext>
            </a:extLst>
          </p:cNvPr>
          <p:cNvGrpSpPr/>
          <p:nvPr/>
        </p:nvGrpSpPr>
        <p:grpSpPr>
          <a:xfrm>
            <a:off x="10100933" y="4685934"/>
            <a:ext cx="903013" cy="876695"/>
            <a:chOff x="12192000" y="2317918"/>
            <a:chExt cx="903013" cy="876695"/>
          </a:xfrm>
        </p:grpSpPr>
        <p:pic>
          <p:nvPicPr>
            <p:cNvPr id="38" name="Picture 37">
              <a:extLst>
                <a:ext uri="{FF2B5EF4-FFF2-40B4-BE49-F238E27FC236}">
                  <a16:creationId xmlns:a16="http://schemas.microsoft.com/office/drawing/2014/main" id="{002E7DBD-1A75-2848-B65A-3E5D9173C124}"/>
                </a:ext>
              </a:extLst>
            </p:cNvPr>
            <p:cNvPicPr>
              <a:picLocks noChangeAspect="1"/>
            </p:cNvPicPr>
            <p:nvPr/>
          </p:nvPicPr>
          <p:blipFill rotWithShape="1">
            <a:blip r:embed="rId7">
              <a:lum bright="-20000" contrast="60000"/>
            </a:blip>
            <a:srcRect l="86377" t="-2710" r="8731" b="87083"/>
            <a:stretch/>
          </p:blipFill>
          <p:spPr>
            <a:xfrm>
              <a:off x="12192000" y="2317918"/>
              <a:ext cx="679147" cy="575753"/>
            </a:xfrm>
            <a:prstGeom prst="rect">
              <a:avLst/>
            </a:prstGeom>
          </p:spPr>
        </p:pic>
        <p:pic>
          <p:nvPicPr>
            <p:cNvPr id="39" name="Picture 38">
              <a:extLst>
                <a:ext uri="{FF2B5EF4-FFF2-40B4-BE49-F238E27FC236}">
                  <a16:creationId xmlns:a16="http://schemas.microsoft.com/office/drawing/2014/main" id="{A5863A6B-8914-734A-9995-9431EFA6C9F0}"/>
                </a:ext>
              </a:extLst>
            </p:cNvPr>
            <p:cNvPicPr>
              <a:picLocks noChangeAspect="1"/>
            </p:cNvPicPr>
            <p:nvPr/>
          </p:nvPicPr>
          <p:blipFill rotWithShape="1">
            <a:blip r:embed="rId7">
              <a:lum bright="-20000" contrast="60000"/>
            </a:blip>
            <a:srcRect l="86334" t="19983" r="7161" b="71850"/>
            <a:stretch/>
          </p:blipFill>
          <p:spPr>
            <a:xfrm>
              <a:off x="12192000" y="2893671"/>
              <a:ext cx="903013" cy="300942"/>
            </a:xfrm>
            <a:prstGeom prst="rect">
              <a:avLst/>
            </a:prstGeom>
          </p:spPr>
        </p:pic>
      </p:grpSp>
      <p:pic>
        <p:nvPicPr>
          <p:cNvPr id="9" name="Audio 8">
            <a:hlinkClick r:id="" action="ppaction://media"/>
            <a:extLst>
              <a:ext uri="{FF2B5EF4-FFF2-40B4-BE49-F238E27FC236}">
                <a16:creationId xmlns:a16="http://schemas.microsoft.com/office/drawing/2014/main" id="{7395C97D-F283-7A4B-B8C2-6781E8FBFD3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94485737"/>
      </p:ext>
    </p:extLst>
  </p:cSld>
  <p:clrMapOvr>
    <a:masterClrMapping/>
  </p:clrMapOvr>
  <mc:AlternateContent xmlns:mc="http://schemas.openxmlformats.org/markup-compatibility/2006" xmlns:p14="http://schemas.microsoft.com/office/powerpoint/2010/main">
    <mc:Choice Requires="p14">
      <p:transition spd="slow" p14:dur="2000" advTm="48414"/>
    </mc:Choice>
    <mc:Fallback xmlns="">
      <p:transition spd="slow" advTm="48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 name="Title 1">
            <a:extLst>
              <a:ext uri="{FF2B5EF4-FFF2-40B4-BE49-F238E27FC236}">
                <a16:creationId xmlns:a16="http://schemas.microsoft.com/office/drawing/2014/main" id="{0DE1D723-AFB6-F444-9528-4CE20B31FDD7}"/>
              </a:ext>
            </a:extLst>
          </p:cNvPr>
          <p:cNvSpPr>
            <a:spLocks noGrp="1"/>
          </p:cNvSpPr>
          <p:nvPr>
            <p:ph type="title"/>
          </p:nvPr>
        </p:nvSpPr>
        <p:spPr>
          <a:xfrm>
            <a:off x="605196" y="643467"/>
            <a:ext cx="3111669" cy="1195166"/>
          </a:xfrm>
        </p:spPr>
        <p:txBody>
          <a:bodyPr anchor="b">
            <a:noAutofit/>
          </a:bodyPr>
          <a:lstStyle/>
          <a:p>
            <a:r>
              <a:rPr lang="en-US" sz="2400" b="1" dirty="0">
                <a:latin typeface="Garamond" panose="02020404030301010803" pitchFamily="18" charset="0"/>
              </a:rPr>
              <a:t>Big change in No2 pollutant</a:t>
            </a:r>
          </a:p>
        </p:txBody>
      </p:sp>
      <p:sp>
        <p:nvSpPr>
          <p:cNvPr id="15" name="Rectangle 14">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643467"/>
            <a:ext cx="7391400" cy="5564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4" name="Slide Number Placeholder 3">
            <a:extLst>
              <a:ext uri="{FF2B5EF4-FFF2-40B4-BE49-F238E27FC236}">
                <a16:creationId xmlns:a16="http://schemas.microsoft.com/office/drawing/2014/main" id="{76B8DF2D-B0FD-714A-838A-F21E4DDF13F1}"/>
              </a:ext>
            </a:extLst>
          </p:cNvPr>
          <p:cNvSpPr>
            <a:spLocks noGrp="1"/>
          </p:cNvSpPr>
          <p:nvPr>
            <p:ph type="sldNum" sz="quarter" idx="12"/>
          </p:nvPr>
        </p:nvSpPr>
        <p:spPr>
          <a:xfrm>
            <a:off x="8610601" y="6375679"/>
            <a:ext cx="2819399" cy="345796"/>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82AFB3C-E128-A24E-9B15-C1182298B076}" type="slidenum">
              <a:rPr kumimoji="0" lang="en-US" sz="1200" b="0" i="0" u="none" strike="noStrike" kern="1200" cap="none" spc="0" normalizeH="0" baseline="0" noProof="0" smtClean="0">
                <a:ln>
                  <a:noFill/>
                </a:ln>
                <a:solidFill>
                  <a:prstClr val="black">
                    <a:lumMod val="65000"/>
                    <a:lumOff val="3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12</a:t>
            </a:fld>
            <a:endParaRPr kumimoji="0" lang="en-US" sz="1200" b="0" i="0" u="none" strike="noStrike" kern="1200" cap="none" spc="0" normalizeH="0" baseline="0" noProof="0" dirty="0">
              <a:ln>
                <a:noFill/>
              </a:ln>
              <a:solidFill>
                <a:prstClr val="black">
                  <a:lumMod val="65000"/>
                  <a:lumOff val="35000"/>
                </a:prstClr>
              </a:solidFill>
              <a:effectLst/>
              <a:uLnTx/>
              <a:uFillTx/>
              <a:latin typeface="Garamond" panose="02020404030301010803" pitchFamily="18" charset="0"/>
              <a:ea typeface="+mn-ea"/>
              <a:cs typeface="+mn-cs"/>
            </a:endParaRPr>
          </a:p>
        </p:txBody>
      </p:sp>
      <p:pic>
        <p:nvPicPr>
          <p:cNvPr id="11" name="Content Placeholder 10">
            <a:extLst>
              <a:ext uri="{FF2B5EF4-FFF2-40B4-BE49-F238E27FC236}">
                <a16:creationId xmlns:a16="http://schemas.microsoft.com/office/drawing/2014/main" id="{1D7BA76D-3808-5F41-981A-970FD93BBDF6}"/>
              </a:ext>
            </a:extLst>
          </p:cNvPr>
          <p:cNvPicPr>
            <a:picLocks noChangeAspect="1"/>
          </p:cNvPicPr>
          <p:nvPr/>
        </p:nvPicPr>
        <p:blipFill rotWithShape="1">
          <a:blip r:embed="rId5">
            <a:extLst>
              <a:ext uri="{BEBA8EAE-BF5A-486C-A8C5-ECC9F3942E4B}">
                <a14:imgProps xmlns:a14="http://schemas.microsoft.com/office/drawing/2010/main">
                  <a14:imgLayer>
                    <a14:imgEffect>
                      <a14:brightnessContrast bright="-19000" contrast="100000"/>
                    </a14:imgEffect>
                  </a14:imgLayer>
                </a14:imgProps>
              </a:ext>
            </a:extLst>
          </a:blip>
          <a:srcRect t="13829"/>
          <a:stretch/>
        </p:blipFill>
        <p:spPr>
          <a:xfrm>
            <a:off x="4038599" y="1331495"/>
            <a:ext cx="7315200" cy="4287304"/>
          </a:xfrm>
          <a:prstGeom prst="rect">
            <a:avLst/>
          </a:prstGeom>
          <a:effectLst>
            <a:glow>
              <a:schemeClr val="accent1"/>
            </a:glow>
          </a:effectLst>
        </p:spPr>
      </p:pic>
      <p:sp>
        <p:nvSpPr>
          <p:cNvPr id="9" name="Content Placeholder 9">
            <a:extLst>
              <a:ext uri="{FF2B5EF4-FFF2-40B4-BE49-F238E27FC236}">
                <a16:creationId xmlns:a16="http://schemas.microsoft.com/office/drawing/2014/main" id="{613278B9-0552-F540-A081-A2B0E32FAFFB}"/>
              </a:ext>
            </a:extLst>
          </p:cNvPr>
          <p:cNvSpPr>
            <a:spLocks noGrp="1"/>
          </p:cNvSpPr>
          <p:nvPr>
            <p:ph idx="1"/>
          </p:nvPr>
        </p:nvSpPr>
        <p:spPr>
          <a:xfrm>
            <a:off x="605197" y="2126523"/>
            <a:ext cx="3111668" cy="3424046"/>
          </a:xfrm>
        </p:spPr>
        <p:txBody>
          <a:bodyPr>
            <a:normAutofit/>
          </a:bodyPr>
          <a:lstStyle/>
          <a:p>
            <a:r>
              <a:rPr lang="en-US" sz="2400" dirty="0">
                <a:solidFill>
                  <a:schemeClr val="tx1"/>
                </a:solidFill>
                <a:latin typeface="Garamond" panose="02020404030301010803" pitchFamily="18" charset="0"/>
              </a:rPr>
              <a:t>Linear regression of NO</a:t>
            </a:r>
            <a:r>
              <a:rPr lang="en-US" sz="2400" baseline="-25000" dirty="0">
                <a:solidFill>
                  <a:schemeClr val="tx1"/>
                </a:solidFill>
                <a:latin typeface="Garamond" panose="02020404030301010803" pitchFamily="18" charset="0"/>
              </a:rPr>
              <a:t>2</a:t>
            </a:r>
            <a:r>
              <a:rPr lang="en-US" sz="2400" dirty="0">
                <a:solidFill>
                  <a:schemeClr val="tx1"/>
                </a:solidFill>
                <a:latin typeface="Garamond" panose="02020404030301010803" pitchFamily="18" charset="0"/>
              </a:rPr>
              <a:t> and COVID-19 cases.</a:t>
            </a:r>
          </a:p>
          <a:p>
            <a:r>
              <a:rPr lang="en-US" sz="2400" dirty="0">
                <a:solidFill>
                  <a:schemeClr val="tx1"/>
                </a:solidFill>
                <a:latin typeface="Garamond" panose="02020404030301010803" pitchFamily="18" charset="0"/>
              </a:rPr>
              <a:t>Clear and drastic reduction of NO</a:t>
            </a:r>
            <a:r>
              <a:rPr lang="en-US" sz="2400" baseline="-25000" dirty="0">
                <a:solidFill>
                  <a:schemeClr val="tx1"/>
                </a:solidFill>
                <a:latin typeface="Garamond" panose="02020404030301010803" pitchFamily="18" charset="0"/>
              </a:rPr>
              <a:t>2</a:t>
            </a:r>
            <a:r>
              <a:rPr lang="en-US" sz="2400" dirty="0">
                <a:solidFill>
                  <a:schemeClr val="tx1"/>
                </a:solidFill>
                <a:latin typeface="Garamond" panose="02020404030301010803" pitchFamily="18" charset="0"/>
              </a:rPr>
              <a:t> observed starting from March 2020.</a:t>
            </a:r>
          </a:p>
        </p:txBody>
      </p:sp>
      <p:sp>
        <p:nvSpPr>
          <p:cNvPr id="12" name="TextBox 11">
            <a:extLst>
              <a:ext uri="{FF2B5EF4-FFF2-40B4-BE49-F238E27FC236}">
                <a16:creationId xmlns:a16="http://schemas.microsoft.com/office/drawing/2014/main" id="{A25CB276-A36E-FF4E-86E0-D8C69F9A90DE}"/>
              </a:ext>
            </a:extLst>
          </p:cNvPr>
          <p:cNvSpPr txBox="1"/>
          <p:nvPr/>
        </p:nvSpPr>
        <p:spPr>
          <a:xfrm>
            <a:off x="4058332" y="617762"/>
            <a:ext cx="2619500"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Los Angeles county</a:t>
            </a:r>
          </a:p>
        </p:txBody>
      </p:sp>
      <p:sp>
        <p:nvSpPr>
          <p:cNvPr id="14" name="TextBox 13">
            <a:extLst>
              <a:ext uri="{FF2B5EF4-FFF2-40B4-BE49-F238E27FC236}">
                <a16:creationId xmlns:a16="http://schemas.microsoft.com/office/drawing/2014/main" id="{C8D2213D-DE88-2B4D-AC90-AEBE1C933A5D}"/>
              </a:ext>
            </a:extLst>
          </p:cNvPr>
          <p:cNvSpPr txBox="1"/>
          <p:nvPr/>
        </p:nvSpPr>
        <p:spPr>
          <a:xfrm rot="17524373">
            <a:off x="9120054" y="2279809"/>
            <a:ext cx="1800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1EEE"/>
                </a:solidFill>
                <a:effectLst/>
                <a:uLnTx/>
                <a:uFillTx/>
                <a:latin typeface="Garamond" panose="02020404030301010803" pitchFamily="18" charset="0"/>
                <a:ea typeface="+mn-ea"/>
                <a:cs typeface="+mn-cs"/>
              </a:rPr>
              <a:t>COVID-19 cases</a:t>
            </a:r>
          </a:p>
        </p:txBody>
      </p:sp>
      <p:sp>
        <p:nvSpPr>
          <p:cNvPr id="16" name="TextBox 15">
            <a:extLst>
              <a:ext uri="{FF2B5EF4-FFF2-40B4-BE49-F238E27FC236}">
                <a16:creationId xmlns:a16="http://schemas.microsoft.com/office/drawing/2014/main" id="{DA46FADD-3FDD-254A-9DE7-FCCF8AB2D0FB}"/>
              </a:ext>
            </a:extLst>
          </p:cNvPr>
          <p:cNvSpPr txBox="1"/>
          <p:nvPr/>
        </p:nvSpPr>
        <p:spPr>
          <a:xfrm rot="1559651">
            <a:off x="7742273" y="2172359"/>
            <a:ext cx="160813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NO</a:t>
            </a:r>
            <a:r>
              <a:rPr kumimoji="0" lang="en-US" sz="1800" b="1" i="0" u="none" strike="noStrike" kern="1200" cap="none" spc="0" normalizeH="0" baseline="-25000" noProof="0" dirty="0">
                <a:ln>
                  <a:noFill/>
                </a:ln>
                <a:solidFill>
                  <a:srgbClr val="FF0000"/>
                </a:solidFill>
                <a:effectLst/>
                <a:uLnTx/>
                <a:uFillTx/>
                <a:latin typeface="Garamond" panose="02020404030301010803" pitchFamily="18" charset="0"/>
                <a:ea typeface="+mn-ea"/>
                <a:cs typeface="+mn-cs"/>
              </a:rPr>
              <a:t>2</a:t>
            </a:r>
            <a:r>
              <a:rPr kumimoji="0" lang="en-US" sz="1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 pollutant</a:t>
            </a:r>
          </a:p>
        </p:txBody>
      </p:sp>
      <p:sp>
        <p:nvSpPr>
          <p:cNvPr id="20" name="TextBox 19">
            <a:extLst>
              <a:ext uri="{FF2B5EF4-FFF2-40B4-BE49-F238E27FC236}">
                <a16:creationId xmlns:a16="http://schemas.microsoft.com/office/drawing/2014/main" id="{CDC784B1-28D9-7342-8745-1AE0825AA6AB}"/>
              </a:ext>
            </a:extLst>
          </p:cNvPr>
          <p:cNvSpPr txBox="1"/>
          <p:nvPr/>
        </p:nvSpPr>
        <p:spPr>
          <a:xfrm>
            <a:off x="6945402" y="5611025"/>
            <a:ext cx="1806398"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lockdown start 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Mar 4</a:t>
            </a:r>
            <a:r>
              <a:rPr kumimoji="0" lang="en-US" sz="1800" b="0" i="0" u="none" strike="noStrike" kern="1200" cap="none" spc="0" normalizeH="0" baseline="30000" noProof="0" dirty="0">
                <a:ln>
                  <a:noFill/>
                </a:ln>
                <a:solidFill>
                  <a:prstClr val="black"/>
                </a:solidFill>
                <a:effectLst/>
                <a:uLnTx/>
                <a:uFillTx/>
                <a:latin typeface="Garamond" panose="02020404030301010803" pitchFamily="18" charset="0"/>
                <a:ea typeface="+mn-ea"/>
                <a:cs typeface="+mn-cs"/>
              </a:rPr>
              <a:t>th</a:t>
            </a: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
        <p:nvSpPr>
          <p:cNvPr id="8" name="Up Arrow 7">
            <a:extLst>
              <a:ext uri="{FF2B5EF4-FFF2-40B4-BE49-F238E27FC236}">
                <a16:creationId xmlns:a16="http://schemas.microsoft.com/office/drawing/2014/main" id="{23647B2B-8AD8-7345-92A0-08B025962692}"/>
              </a:ext>
            </a:extLst>
          </p:cNvPr>
          <p:cNvSpPr/>
          <p:nvPr/>
        </p:nvSpPr>
        <p:spPr>
          <a:xfrm>
            <a:off x="7624009" y="5270835"/>
            <a:ext cx="144379" cy="34019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3" name="Audio 2">
            <a:hlinkClick r:id="" action="ppaction://media"/>
            <a:extLst>
              <a:ext uri="{FF2B5EF4-FFF2-40B4-BE49-F238E27FC236}">
                <a16:creationId xmlns:a16="http://schemas.microsoft.com/office/drawing/2014/main" id="{755396A8-7B0C-0942-BB0D-C5C92F53E5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32003712"/>
      </p:ext>
    </p:extLst>
  </p:cSld>
  <p:clrMapOvr>
    <a:masterClrMapping/>
  </p:clrMapOvr>
  <mc:AlternateContent xmlns:mc="http://schemas.openxmlformats.org/markup-compatibility/2006" xmlns:p14="http://schemas.microsoft.com/office/powerpoint/2010/main">
    <mc:Choice Requires="p14">
      <p:transition spd="slow" p14:dur="2000" advTm="29443"/>
    </mc:Choice>
    <mc:Fallback xmlns="">
      <p:transition spd="slow" advTm="29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07096F05-A42D-CD4E-9977-D3EB5C955759}"/>
              </a:ext>
            </a:extLst>
          </p:cNvPr>
          <p:cNvSpPr>
            <a:spLocks noGrp="1"/>
          </p:cNvSpPr>
          <p:nvPr>
            <p:ph type="title"/>
          </p:nvPr>
        </p:nvSpPr>
        <p:spPr>
          <a:xfrm>
            <a:off x="605198" y="643467"/>
            <a:ext cx="3111669" cy="1555668"/>
          </a:xfrm>
        </p:spPr>
        <p:txBody>
          <a:bodyPr anchor="b">
            <a:noAutofit/>
          </a:bodyPr>
          <a:lstStyle/>
          <a:p>
            <a:br>
              <a:rPr lang="en-US" sz="2400" dirty="0">
                <a:latin typeface="Garamond" panose="02020404030301010803" pitchFamily="18" charset="0"/>
              </a:rPr>
            </a:br>
            <a:br>
              <a:rPr lang="en-US" sz="2400" dirty="0">
                <a:latin typeface="Garamond" panose="02020404030301010803" pitchFamily="18" charset="0"/>
              </a:rPr>
            </a:br>
            <a:br>
              <a:rPr lang="en-US" sz="2400" dirty="0">
                <a:latin typeface="Garamond" panose="02020404030301010803" pitchFamily="18" charset="0"/>
              </a:rPr>
            </a:br>
            <a:br>
              <a:rPr lang="en-US" sz="2400" dirty="0">
                <a:latin typeface="Garamond" panose="02020404030301010803" pitchFamily="18" charset="0"/>
              </a:rPr>
            </a:br>
            <a:r>
              <a:rPr lang="en-US" sz="2400" b="1" dirty="0">
                <a:latin typeface="Garamond" panose="02020404030301010803" pitchFamily="18" charset="0"/>
              </a:rPr>
              <a:t>stay at home and mask use</a:t>
            </a:r>
          </a:p>
        </p:txBody>
      </p:sp>
      <p:sp>
        <p:nvSpPr>
          <p:cNvPr id="15" name="Rectangle 14">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643467"/>
            <a:ext cx="7391400" cy="5564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 name="Slide Number Placeholder 3">
            <a:extLst>
              <a:ext uri="{FF2B5EF4-FFF2-40B4-BE49-F238E27FC236}">
                <a16:creationId xmlns:a16="http://schemas.microsoft.com/office/drawing/2014/main" id="{42650ACE-C1C7-C042-840B-9948122E2B63}"/>
              </a:ext>
            </a:extLst>
          </p:cNvPr>
          <p:cNvSpPr>
            <a:spLocks noGrp="1"/>
          </p:cNvSpPr>
          <p:nvPr>
            <p:ph type="sldNum" sz="quarter" idx="12"/>
          </p:nvPr>
        </p:nvSpPr>
        <p:spPr>
          <a:xfrm>
            <a:off x="8610601" y="6375679"/>
            <a:ext cx="2819399" cy="345796"/>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82AFB3C-E128-A24E-9B15-C1182298B076}" type="slidenum">
              <a:rPr kumimoji="0" lang="en-US" sz="1200" b="0" i="0" u="none" strike="noStrike" kern="1200" cap="none" spc="0" normalizeH="0" baseline="0" noProof="0" smtClean="0">
                <a:ln>
                  <a:noFill/>
                </a:ln>
                <a:solidFill>
                  <a:prstClr val="black">
                    <a:lumMod val="65000"/>
                    <a:lumOff val="3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13</a:t>
            </a:fld>
            <a:endParaRPr kumimoji="0" lang="en-US" sz="1200" b="0" i="0" u="none" strike="noStrike" kern="1200" cap="none" spc="0" normalizeH="0" baseline="0" noProof="0">
              <a:ln>
                <a:noFill/>
              </a:ln>
              <a:solidFill>
                <a:prstClr val="black">
                  <a:lumMod val="65000"/>
                  <a:lumOff val="35000"/>
                </a:prstClr>
              </a:solidFill>
              <a:effectLst/>
              <a:uLnTx/>
              <a:uFillTx/>
              <a:latin typeface="Gill Sans MT" panose="020B0502020104020203"/>
              <a:ea typeface="+mn-ea"/>
              <a:cs typeface="+mn-cs"/>
            </a:endParaRPr>
          </a:p>
        </p:txBody>
      </p:sp>
      <p:pic>
        <p:nvPicPr>
          <p:cNvPr id="7" name="Content Placeholder 6">
            <a:extLst>
              <a:ext uri="{FF2B5EF4-FFF2-40B4-BE49-F238E27FC236}">
                <a16:creationId xmlns:a16="http://schemas.microsoft.com/office/drawing/2014/main" id="{06A6B6D8-CD6C-AB42-809F-BE2BB131BEB4}"/>
              </a:ext>
            </a:extLst>
          </p:cNvPr>
          <p:cNvPicPr>
            <a:picLocks noGrp="1" noChangeAspect="1"/>
          </p:cNvPicPr>
          <p:nvPr>
            <p:ph idx="1"/>
          </p:nvPr>
        </p:nvPicPr>
        <p:blipFill>
          <a:blip r:embed="rId5">
            <a:extLst>
              <a:ext uri="{BEBA8EAE-BF5A-486C-A8C5-ECC9F3942E4B}">
                <a14:imgProps xmlns:a14="http://schemas.microsoft.com/office/drawing/2010/main">
                  <a14:imgLayer>
                    <a14:imgEffect>
                      <a14:brightnessContrast bright="-20000" contrast="60000"/>
                    </a14:imgEffect>
                  </a14:imgLayer>
                </a14:imgProps>
              </a:ext>
            </a:extLst>
          </a:blip>
          <a:stretch>
            <a:fillRect/>
          </a:stretch>
        </p:blipFill>
        <p:spPr>
          <a:xfrm>
            <a:off x="4098758" y="1496898"/>
            <a:ext cx="7315200" cy="3983110"/>
          </a:xfrm>
        </p:spPr>
      </p:pic>
      <p:sp>
        <p:nvSpPr>
          <p:cNvPr id="9" name="TextBox 8">
            <a:extLst>
              <a:ext uri="{FF2B5EF4-FFF2-40B4-BE49-F238E27FC236}">
                <a16:creationId xmlns:a16="http://schemas.microsoft.com/office/drawing/2014/main" id="{57298D7B-523A-C640-9E22-CB2B046A98A3}"/>
              </a:ext>
            </a:extLst>
          </p:cNvPr>
          <p:cNvSpPr txBox="1"/>
          <p:nvPr/>
        </p:nvSpPr>
        <p:spPr>
          <a:xfrm>
            <a:off x="4058332" y="617762"/>
            <a:ext cx="2619500"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Los Angeles county</a:t>
            </a:r>
          </a:p>
        </p:txBody>
      </p:sp>
      <p:sp>
        <p:nvSpPr>
          <p:cNvPr id="10" name="Content Placeholder 9">
            <a:extLst>
              <a:ext uri="{FF2B5EF4-FFF2-40B4-BE49-F238E27FC236}">
                <a16:creationId xmlns:a16="http://schemas.microsoft.com/office/drawing/2014/main" id="{62D01D9F-EE8C-F648-8829-569105BE87B2}"/>
              </a:ext>
            </a:extLst>
          </p:cNvPr>
          <p:cNvSpPr txBox="1">
            <a:spLocks/>
          </p:cNvSpPr>
          <p:nvPr/>
        </p:nvSpPr>
        <p:spPr>
          <a:xfrm>
            <a:off x="605197" y="3031957"/>
            <a:ext cx="3111668" cy="251861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228600" marR="0" lvl="0" indent="-228600" algn="l" defTabSz="914400" rtl="0" eaLnBrk="1" fontAlgn="auto" latinLnBrk="0" hangingPunct="1">
              <a:lnSpc>
                <a:spcPct val="110000"/>
              </a:lnSpc>
              <a:spcBef>
                <a:spcPts val="700"/>
              </a:spcBef>
              <a:spcAft>
                <a:spcPts val="0"/>
              </a:spcAft>
              <a:buClr>
                <a:srgbClr val="2A1A00"/>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We took few weeks to follow stay at home order (Mid Mar)</a:t>
            </a:r>
          </a:p>
          <a:p>
            <a:pPr marL="228600" marR="0" lvl="0" indent="-228600" algn="l" defTabSz="914400" rtl="0" eaLnBrk="1" fontAlgn="auto" latinLnBrk="0" hangingPunct="1">
              <a:lnSpc>
                <a:spcPct val="110000"/>
              </a:lnSpc>
              <a:spcBef>
                <a:spcPts val="700"/>
              </a:spcBef>
              <a:spcAft>
                <a:spcPts val="0"/>
              </a:spcAft>
              <a:buClr>
                <a:srgbClr val="2A1A00"/>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However, took precautions of increase mask use before disease out break  (mid Feb)</a:t>
            </a:r>
          </a:p>
          <a:p>
            <a:pPr marL="228600" marR="0" lvl="0" indent="-228600" algn="l" defTabSz="914400" rtl="0" eaLnBrk="1" fontAlgn="auto" latinLnBrk="0" hangingPunct="1">
              <a:lnSpc>
                <a:spcPct val="110000"/>
              </a:lnSpc>
              <a:spcBef>
                <a:spcPts val="700"/>
              </a:spcBef>
              <a:spcAft>
                <a:spcPts val="0"/>
              </a:spcAft>
              <a:buClr>
                <a:srgbClr val="2A1A00"/>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
        <p:nvSpPr>
          <p:cNvPr id="11" name="TextBox 10">
            <a:extLst>
              <a:ext uri="{FF2B5EF4-FFF2-40B4-BE49-F238E27FC236}">
                <a16:creationId xmlns:a16="http://schemas.microsoft.com/office/drawing/2014/main" id="{C60291ED-59EE-C248-89C7-711FF86E0674}"/>
              </a:ext>
            </a:extLst>
          </p:cNvPr>
          <p:cNvSpPr txBox="1"/>
          <p:nvPr/>
        </p:nvSpPr>
        <p:spPr>
          <a:xfrm>
            <a:off x="6945402" y="5611025"/>
            <a:ext cx="1806398"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lockdown start 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Mar 4</a:t>
            </a:r>
            <a:r>
              <a:rPr kumimoji="0" lang="en-US" sz="1800" b="0" i="0" u="none" strike="noStrike" kern="1200" cap="none" spc="0" normalizeH="0" baseline="30000" noProof="0" dirty="0">
                <a:ln>
                  <a:noFill/>
                </a:ln>
                <a:solidFill>
                  <a:prstClr val="black"/>
                </a:solidFill>
                <a:effectLst/>
                <a:uLnTx/>
                <a:uFillTx/>
                <a:latin typeface="Garamond" panose="02020404030301010803" pitchFamily="18" charset="0"/>
                <a:ea typeface="+mn-ea"/>
                <a:cs typeface="+mn-cs"/>
              </a:rPr>
              <a:t>th</a:t>
            </a: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
        <p:nvSpPr>
          <p:cNvPr id="12" name="Up Arrow 11">
            <a:extLst>
              <a:ext uri="{FF2B5EF4-FFF2-40B4-BE49-F238E27FC236}">
                <a16:creationId xmlns:a16="http://schemas.microsoft.com/office/drawing/2014/main" id="{60F4CF42-7188-404D-A6B1-18A226CEAE62}"/>
              </a:ext>
            </a:extLst>
          </p:cNvPr>
          <p:cNvSpPr/>
          <p:nvPr/>
        </p:nvSpPr>
        <p:spPr>
          <a:xfrm>
            <a:off x="7912768" y="5325402"/>
            <a:ext cx="144379" cy="34019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4" name="TextBox 13">
            <a:extLst>
              <a:ext uri="{FF2B5EF4-FFF2-40B4-BE49-F238E27FC236}">
                <a16:creationId xmlns:a16="http://schemas.microsoft.com/office/drawing/2014/main" id="{A805EB0A-478B-AB42-9424-C749B170EADA}"/>
              </a:ext>
            </a:extLst>
          </p:cNvPr>
          <p:cNvSpPr txBox="1"/>
          <p:nvPr/>
        </p:nvSpPr>
        <p:spPr>
          <a:xfrm>
            <a:off x="7847410" y="2624694"/>
            <a:ext cx="180639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COVID-19</a:t>
            </a:r>
          </a:p>
        </p:txBody>
      </p:sp>
      <p:sp>
        <p:nvSpPr>
          <p:cNvPr id="16" name="TextBox 15">
            <a:extLst>
              <a:ext uri="{FF2B5EF4-FFF2-40B4-BE49-F238E27FC236}">
                <a16:creationId xmlns:a16="http://schemas.microsoft.com/office/drawing/2014/main" id="{CEEBDB38-87B7-9F41-AB57-BBDCA36CB9BF}"/>
              </a:ext>
            </a:extLst>
          </p:cNvPr>
          <p:cNvSpPr txBox="1"/>
          <p:nvPr/>
        </p:nvSpPr>
        <p:spPr>
          <a:xfrm>
            <a:off x="7734301" y="3354882"/>
            <a:ext cx="132676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Garamond" panose="02020404030301010803" pitchFamily="18" charset="0"/>
                <a:ea typeface="+mn-ea"/>
                <a:cs typeface="+mn-cs"/>
              </a:rPr>
              <a:t>Stay at Home</a:t>
            </a:r>
          </a:p>
        </p:txBody>
      </p:sp>
      <p:sp>
        <p:nvSpPr>
          <p:cNvPr id="18" name="TextBox 17">
            <a:extLst>
              <a:ext uri="{FF2B5EF4-FFF2-40B4-BE49-F238E27FC236}">
                <a16:creationId xmlns:a16="http://schemas.microsoft.com/office/drawing/2014/main" id="{19BF74A8-94F0-C94F-B26B-5C481C3E6889}"/>
              </a:ext>
            </a:extLst>
          </p:cNvPr>
          <p:cNvSpPr txBox="1"/>
          <p:nvPr/>
        </p:nvSpPr>
        <p:spPr>
          <a:xfrm>
            <a:off x="6282017" y="4543954"/>
            <a:ext cx="1326769"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8B323">
                    <a:lumMod val="75000"/>
                  </a:srgbClr>
                </a:solidFill>
                <a:effectLst/>
                <a:uLnTx/>
                <a:uFillTx/>
                <a:latin typeface="Garamond" panose="02020404030301010803" pitchFamily="18" charset="0"/>
                <a:ea typeface="+mn-ea"/>
                <a:cs typeface="+mn-cs"/>
              </a:rPr>
              <a:t>Mask</a:t>
            </a:r>
          </a:p>
        </p:txBody>
      </p:sp>
      <p:sp>
        <p:nvSpPr>
          <p:cNvPr id="5" name="Oval 4">
            <a:extLst>
              <a:ext uri="{FF2B5EF4-FFF2-40B4-BE49-F238E27FC236}">
                <a16:creationId xmlns:a16="http://schemas.microsoft.com/office/drawing/2014/main" id="{72C19923-EBF3-9F44-96E7-F6827B7BE321}"/>
              </a:ext>
            </a:extLst>
          </p:cNvPr>
          <p:cNvSpPr/>
          <p:nvPr/>
        </p:nvSpPr>
        <p:spPr>
          <a:xfrm>
            <a:off x="8021055" y="2999868"/>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6" name="Audio 5">
            <a:hlinkClick r:id="" action="ppaction://media"/>
            <a:extLst>
              <a:ext uri="{FF2B5EF4-FFF2-40B4-BE49-F238E27FC236}">
                <a16:creationId xmlns:a16="http://schemas.microsoft.com/office/drawing/2014/main" id="{71D631C5-6E38-924E-A443-399908BCA9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79895928"/>
      </p:ext>
    </p:extLst>
  </p:cSld>
  <p:clrMapOvr>
    <a:masterClrMapping/>
  </p:clrMapOvr>
  <mc:AlternateContent xmlns:mc="http://schemas.openxmlformats.org/markup-compatibility/2006" xmlns:p14="http://schemas.microsoft.com/office/powerpoint/2010/main">
    <mc:Choice Requires="p14">
      <p:transition spd="slow" p14:dur="2000" advTm="31163"/>
    </mc:Choice>
    <mc:Fallback xmlns="">
      <p:transition spd="slow" advTm="31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0DE1D723-AFB6-F444-9528-4CE20B31FDD7}"/>
              </a:ext>
            </a:extLst>
          </p:cNvPr>
          <p:cNvSpPr>
            <a:spLocks noGrp="1"/>
          </p:cNvSpPr>
          <p:nvPr>
            <p:ph type="title"/>
          </p:nvPr>
        </p:nvSpPr>
        <p:spPr>
          <a:xfrm>
            <a:off x="605198" y="760065"/>
            <a:ext cx="3111669" cy="899780"/>
          </a:xfrm>
        </p:spPr>
        <p:txBody>
          <a:bodyPr anchor="b">
            <a:normAutofit/>
          </a:bodyPr>
          <a:lstStyle/>
          <a:p>
            <a:r>
              <a:rPr lang="en-US" sz="2400" b="1" dirty="0">
                <a:latin typeface="Garamond" panose="02020404030301010803" pitchFamily="18" charset="0"/>
              </a:rPr>
              <a:t>Air quality in new York city</a:t>
            </a:r>
          </a:p>
        </p:txBody>
      </p:sp>
      <p:sp>
        <p:nvSpPr>
          <p:cNvPr id="15" name="Rectangle 14">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643467"/>
            <a:ext cx="7391400" cy="5564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 name="Slide Number Placeholder 3">
            <a:extLst>
              <a:ext uri="{FF2B5EF4-FFF2-40B4-BE49-F238E27FC236}">
                <a16:creationId xmlns:a16="http://schemas.microsoft.com/office/drawing/2014/main" id="{76B8DF2D-B0FD-714A-838A-F21E4DDF13F1}"/>
              </a:ext>
            </a:extLst>
          </p:cNvPr>
          <p:cNvSpPr>
            <a:spLocks noGrp="1"/>
          </p:cNvSpPr>
          <p:nvPr>
            <p:ph type="sldNum" sz="quarter" idx="12"/>
          </p:nvPr>
        </p:nvSpPr>
        <p:spPr>
          <a:xfrm>
            <a:off x="8610601" y="6375679"/>
            <a:ext cx="2819399" cy="345796"/>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82AFB3C-E128-A24E-9B15-C1182298B076}" type="slidenum">
              <a:rPr kumimoji="0" lang="en-US" sz="1200" b="0" i="0" u="none" strike="noStrike" kern="1200" cap="none" spc="0" normalizeH="0" baseline="0" noProof="0" smtClean="0">
                <a:ln>
                  <a:noFill/>
                </a:ln>
                <a:solidFill>
                  <a:prstClr val="black">
                    <a:lumMod val="65000"/>
                    <a:lumOff val="3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14</a:t>
            </a:fld>
            <a:endParaRPr kumimoji="0" lang="en-US" sz="1200" b="0" i="0" u="none" strike="noStrike" kern="1200" cap="none" spc="0" normalizeH="0" baseline="0" noProof="0">
              <a:ln>
                <a:noFill/>
              </a:ln>
              <a:solidFill>
                <a:prstClr val="black">
                  <a:lumMod val="65000"/>
                  <a:lumOff val="35000"/>
                </a:prstClr>
              </a:solidFill>
              <a:effectLst/>
              <a:uLnTx/>
              <a:uFillTx/>
              <a:latin typeface="Gill Sans MT" panose="020B0502020104020203"/>
              <a:ea typeface="+mn-ea"/>
              <a:cs typeface="+mn-cs"/>
            </a:endParaRPr>
          </a:p>
        </p:txBody>
      </p:sp>
      <p:pic>
        <p:nvPicPr>
          <p:cNvPr id="9" name="Content Placeholder 4">
            <a:extLst>
              <a:ext uri="{FF2B5EF4-FFF2-40B4-BE49-F238E27FC236}">
                <a16:creationId xmlns:a16="http://schemas.microsoft.com/office/drawing/2014/main" id="{1A31C9C8-E9EB-9347-A692-B6BE2C295495}"/>
              </a:ext>
            </a:extLst>
          </p:cNvPr>
          <p:cNvPicPr>
            <a:picLocks noChangeAspect="1"/>
          </p:cNvPicPr>
          <p:nvPr/>
        </p:nvPicPr>
        <p:blipFill>
          <a:blip r:embed="rId5">
            <a:extLst>
              <a:ext uri="{BEBA8EAE-BF5A-486C-A8C5-ECC9F3942E4B}">
                <a14:imgProps xmlns:a14="http://schemas.microsoft.com/office/drawing/2010/main">
                  <a14:imgLayer>
                    <a14:imgEffect>
                      <a14:brightnessContrast bright="-20000" contrast="60000"/>
                    </a14:imgEffect>
                  </a14:imgLayer>
                </a14:imgProps>
              </a:ext>
            </a:extLst>
          </a:blip>
          <a:stretch>
            <a:fillRect/>
          </a:stretch>
        </p:blipFill>
        <p:spPr>
          <a:xfrm>
            <a:off x="4774189" y="1087747"/>
            <a:ext cx="5920223" cy="5120640"/>
          </a:xfrm>
          <a:prstGeom prst="rect">
            <a:avLst/>
          </a:prstGeom>
          <a:ln>
            <a:solidFill>
              <a:schemeClr val="tx1"/>
            </a:solidFill>
          </a:ln>
        </p:spPr>
      </p:pic>
      <p:sp>
        <p:nvSpPr>
          <p:cNvPr id="11" name="TextBox 10">
            <a:extLst>
              <a:ext uri="{FF2B5EF4-FFF2-40B4-BE49-F238E27FC236}">
                <a16:creationId xmlns:a16="http://schemas.microsoft.com/office/drawing/2014/main" id="{6796691C-62E2-0648-AE42-466453519135}"/>
              </a:ext>
            </a:extLst>
          </p:cNvPr>
          <p:cNvSpPr txBox="1"/>
          <p:nvPr/>
        </p:nvSpPr>
        <p:spPr>
          <a:xfrm>
            <a:off x="4038601" y="553110"/>
            <a:ext cx="1978106"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New York City</a:t>
            </a:r>
          </a:p>
        </p:txBody>
      </p:sp>
      <p:sp>
        <p:nvSpPr>
          <p:cNvPr id="16" name="Content Placeholder 9">
            <a:extLst>
              <a:ext uri="{FF2B5EF4-FFF2-40B4-BE49-F238E27FC236}">
                <a16:creationId xmlns:a16="http://schemas.microsoft.com/office/drawing/2014/main" id="{1AB80E5C-45C7-F549-9312-A78E9589C794}"/>
              </a:ext>
            </a:extLst>
          </p:cNvPr>
          <p:cNvSpPr txBox="1">
            <a:spLocks/>
          </p:cNvSpPr>
          <p:nvPr/>
        </p:nvSpPr>
        <p:spPr>
          <a:xfrm>
            <a:off x="799407" y="2166621"/>
            <a:ext cx="2850762" cy="3111232"/>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228600" marR="0" lvl="0" indent="-228600" algn="l" defTabSz="914400" rtl="0" eaLnBrk="1" fontAlgn="auto" latinLnBrk="0" hangingPunct="1">
              <a:lnSpc>
                <a:spcPct val="110000"/>
              </a:lnSpc>
              <a:spcBef>
                <a:spcPts val="700"/>
              </a:spcBef>
              <a:spcAft>
                <a:spcPts val="0"/>
              </a:spcAft>
              <a:buClr>
                <a:srgbClr val="2A1A00"/>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Observed weird correlation in different parts of NYC</a:t>
            </a:r>
          </a:p>
          <a:p>
            <a:pPr marL="228600" marR="0" lvl="0" indent="-228600" algn="l" defTabSz="914400" rtl="0" eaLnBrk="1" fontAlgn="auto" latinLnBrk="0" hangingPunct="1">
              <a:lnSpc>
                <a:spcPct val="110000"/>
              </a:lnSpc>
              <a:spcBef>
                <a:spcPts val="700"/>
              </a:spcBef>
              <a:spcAft>
                <a:spcPts val="0"/>
              </a:spcAft>
              <a:buClr>
                <a:srgbClr val="2A1A00"/>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Queens and the Bronx improved air quality and others decreased.</a:t>
            </a:r>
          </a:p>
        </p:txBody>
      </p:sp>
      <p:sp>
        <p:nvSpPr>
          <p:cNvPr id="21" name="TextBox 20">
            <a:extLst>
              <a:ext uri="{FF2B5EF4-FFF2-40B4-BE49-F238E27FC236}">
                <a16:creationId xmlns:a16="http://schemas.microsoft.com/office/drawing/2014/main" id="{93C9DF77-92D6-2648-9871-DCB868B455BA}"/>
              </a:ext>
            </a:extLst>
          </p:cNvPr>
          <p:cNvSpPr txBox="1"/>
          <p:nvPr/>
        </p:nvSpPr>
        <p:spPr>
          <a:xfrm flipH="1">
            <a:off x="8022725" y="2304401"/>
            <a:ext cx="2821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Gill Sans MT" panose="020B0502020104020203"/>
                <a:ea typeface="+mn-ea"/>
                <a:cs typeface="+mn-cs"/>
              </a:rPr>
              <a:t>*</a:t>
            </a:r>
          </a:p>
        </p:txBody>
      </p:sp>
      <p:sp>
        <p:nvSpPr>
          <p:cNvPr id="22" name="TextBox 21">
            <a:extLst>
              <a:ext uri="{FF2B5EF4-FFF2-40B4-BE49-F238E27FC236}">
                <a16:creationId xmlns:a16="http://schemas.microsoft.com/office/drawing/2014/main" id="{48FF5DDC-7764-8B4F-A705-DE1FC4993CEF}"/>
              </a:ext>
            </a:extLst>
          </p:cNvPr>
          <p:cNvSpPr txBox="1"/>
          <p:nvPr/>
        </p:nvSpPr>
        <p:spPr>
          <a:xfrm flipH="1">
            <a:off x="10031291" y="2059047"/>
            <a:ext cx="2821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Gill Sans MT" panose="020B0502020104020203"/>
                <a:ea typeface="+mn-ea"/>
                <a:cs typeface="+mn-cs"/>
              </a:rPr>
              <a:t>*</a:t>
            </a:r>
          </a:p>
        </p:txBody>
      </p:sp>
      <p:pic>
        <p:nvPicPr>
          <p:cNvPr id="3" name="Audio 2">
            <a:hlinkClick r:id="" action="ppaction://media"/>
            <a:extLst>
              <a:ext uri="{FF2B5EF4-FFF2-40B4-BE49-F238E27FC236}">
                <a16:creationId xmlns:a16="http://schemas.microsoft.com/office/drawing/2014/main" id="{9A8A1A54-CA5C-634D-9D99-5F8C88604B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39169579"/>
      </p:ext>
    </p:extLst>
  </p:cSld>
  <p:clrMapOvr>
    <a:masterClrMapping/>
  </p:clrMapOvr>
  <mc:AlternateContent xmlns:mc="http://schemas.openxmlformats.org/markup-compatibility/2006" xmlns:p14="http://schemas.microsoft.com/office/powerpoint/2010/main">
    <mc:Choice Requires="p14">
      <p:transition spd="slow" p14:dur="2000" advTm="42770"/>
    </mc:Choice>
    <mc:Fallback xmlns="">
      <p:transition spd="slow" advTm="42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0DE1D723-AFB6-F444-9528-4CE20B31FDD7}"/>
              </a:ext>
            </a:extLst>
          </p:cNvPr>
          <p:cNvSpPr>
            <a:spLocks noGrp="1"/>
          </p:cNvSpPr>
          <p:nvPr>
            <p:ph type="title"/>
          </p:nvPr>
        </p:nvSpPr>
        <p:spPr>
          <a:xfrm>
            <a:off x="605195" y="673128"/>
            <a:ext cx="3111669" cy="1127786"/>
          </a:xfrm>
        </p:spPr>
        <p:txBody>
          <a:bodyPr anchor="b">
            <a:noAutofit/>
          </a:bodyPr>
          <a:lstStyle/>
          <a:p>
            <a:r>
              <a:rPr lang="en-US" sz="2400" b="1" dirty="0">
                <a:latin typeface="Garamond" panose="02020404030301010803" pitchFamily="18" charset="0"/>
              </a:rPr>
              <a:t>Disease and air quality in queens, NY</a:t>
            </a:r>
          </a:p>
        </p:txBody>
      </p:sp>
      <p:sp>
        <p:nvSpPr>
          <p:cNvPr id="15" name="Rectangle 14">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643467"/>
            <a:ext cx="7391400" cy="5564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6" name="Content Placeholder 5">
            <a:extLst>
              <a:ext uri="{FF2B5EF4-FFF2-40B4-BE49-F238E27FC236}">
                <a16:creationId xmlns:a16="http://schemas.microsoft.com/office/drawing/2014/main" id="{A719B816-B2FE-054D-B309-90FE5947908C}"/>
              </a:ext>
            </a:extLst>
          </p:cNvPr>
          <p:cNvPicPr>
            <a:picLocks noChangeAspect="1"/>
          </p:cNvPicPr>
          <p:nvPr/>
        </p:nvPicPr>
        <p:blipFill>
          <a:blip r:embed="rId5">
            <a:extLst>
              <a:ext uri="{BEBA8EAE-BF5A-486C-A8C5-ECC9F3942E4B}">
                <a14:imgProps xmlns:a14="http://schemas.microsoft.com/office/drawing/2010/main">
                  <a14:imgLayer>
                    <a14:imgEffect>
                      <a14:brightnessContrast bright="-20000" contrast="70000"/>
                    </a14:imgEffect>
                  </a14:imgLayer>
                </a14:imgProps>
              </a:ext>
            </a:extLst>
          </a:blip>
          <a:stretch>
            <a:fillRect/>
          </a:stretch>
        </p:blipFill>
        <p:spPr>
          <a:xfrm>
            <a:off x="4038595" y="1370610"/>
            <a:ext cx="7315200" cy="4370826"/>
          </a:xfrm>
          <a:prstGeom prst="rect">
            <a:avLst/>
          </a:prstGeom>
        </p:spPr>
      </p:pic>
      <p:sp>
        <p:nvSpPr>
          <p:cNvPr id="4" name="Slide Number Placeholder 3">
            <a:extLst>
              <a:ext uri="{FF2B5EF4-FFF2-40B4-BE49-F238E27FC236}">
                <a16:creationId xmlns:a16="http://schemas.microsoft.com/office/drawing/2014/main" id="{76B8DF2D-B0FD-714A-838A-F21E4DDF13F1}"/>
              </a:ext>
            </a:extLst>
          </p:cNvPr>
          <p:cNvSpPr>
            <a:spLocks noGrp="1"/>
          </p:cNvSpPr>
          <p:nvPr>
            <p:ph type="sldNum" sz="quarter" idx="12"/>
          </p:nvPr>
        </p:nvSpPr>
        <p:spPr>
          <a:xfrm>
            <a:off x="8610601" y="6375679"/>
            <a:ext cx="2819399" cy="345796"/>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82AFB3C-E128-A24E-9B15-C1182298B076}" type="slidenum">
              <a:rPr kumimoji="0" lang="en-US" sz="1200" b="0" i="0" u="none" strike="noStrike" kern="1200" cap="none" spc="0" normalizeH="0" baseline="0" noProof="0" smtClean="0">
                <a:ln>
                  <a:noFill/>
                </a:ln>
                <a:solidFill>
                  <a:prstClr val="black">
                    <a:lumMod val="65000"/>
                    <a:lumOff val="3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15</a:t>
            </a:fld>
            <a:endParaRPr kumimoji="0" lang="en-US" sz="1200" b="0" i="0" u="none" strike="noStrike" kern="1200" cap="none" spc="0" normalizeH="0" baseline="0" noProof="0">
              <a:ln>
                <a:noFill/>
              </a:ln>
              <a:solidFill>
                <a:prstClr val="black">
                  <a:lumMod val="65000"/>
                  <a:lumOff val="35000"/>
                </a:prstClr>
              </a:solidFill>
              <a:effectLst/>
              <a:uLnTx/>
              <a:uFillTx/>
              <a:latin typeface="Gill Sans MT" panose="020B0502020104020203"/>
              <a:ea typeface="+mn-ea"/>
              <a:cs typeface="+mn-cs"/>
            </a:endParaRPr>
          </a:p>
        </p:txBody>
      </p:sp>
      <p:sp>
        <p:nvSpPr>
          <p:cNvPr id="9" name="TextBox 8">
            <a:extLst>
              <a:ext uri="{FF2B5EF4-FFF2-40B4-BE49-F238E27FC236}">
                <a16:creationId xmlns:a16="http://schemas.microsoft.com/office/drawing/2014/main" id="{4813F62D-B366-CD4D-B93A-20EA936E6078}"/>
              </a:ext>
            </a:extLst>
          </p:cNvPr>
          <p:cNvSpPr txBox="1"/>
          <p:nvPr/>
        </p:nvSpPr>
        <p:spPr>
          <a:xfrm rot="19411393">
            <a:off x="8900519" y="1541873"/>
            <a:ext cx="1800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1EEE"/>
                </a:solidFill>
                <a:effectLst/>
                <a:uLnTx/>
                <a:uFillTx/>
                <a:latin typeface="Garamond" panose="02020404030301010803" pitchFamily="18" charset="0"/>
                <a:ea typeface="+mn-ea"/>
                <a:cs typeface="+mn-cs"/>
              </a:rPr>
              <a:t>COVID-19 cases</a:t>
            </a:r>
          </a:p>
        </p:txBody>
      </p:sp>
      <p:sp>
        <p:nvSpPr>
          <p:cNvPr id="11" name="TextBox 10">
            <a:extLst>
              <a:ext uri="{FF2B5EF4-FFF2-40B4-BE49-F238E27FC236}">
                <a16:creationId xmlns:a16="http://schemas.microsoft.com/office/drawing/2014/main" id="{3ABE8D72-AD0D-C340-B7B0-9BE2F9051BE5}"/>
              </a:ext>
            </a:extLst>
          </p:cNvPr>
          <p:cNvSpPr txBox="1"/>
          <p:nvPr/>
        </p:nvSpPr>
        <p:spPr>
          <a:xfrm rot="19411393">
            <a:off x="8597943" y="3207481"/>
            <a:ext cx="1800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1EEE"/>
                </a:solidFill>
                <a:effectLst/>
                <a:uLnTx/>
                <a:uFillTx/>
                <a:latin typeface="Garamond" panose="02020404030301010803" pitchFamily="18" charset="0"/>
                <a:ea typeface="+mn-ea"/>
                <a:cs typeface="+mn-cs"/>
              </a:rPr>
              <a:t>COVID-19 cases</a:t>
            </a:r>
          </a:p>
        </p:txBody>
      </p:sp>
      <p:sp>
        <p:nvSpPr>
          <p:cNvPr id="12" name="TextBox 11">
            <a:extLst>
              <a:ext uri="{FF2B5EF4-FFF2-40B4-BE49-F238E27FC236}">
                <a16:creationId xmlns:a16="http://schemas.microsoft.com/office/drawing/2014/main" id="{BE33A3AF-8879-354D-AA7F-80F9379A0EFE}"/>
              </a:ext>
            </a:extLst>
          </p:cNvPr>
          <p:cNvSpPr txBox="1"/>
          <p:nvPr/>
        </p:nvSpPr>
        <p:spPr>
          <a:xfrm rot="19411393">
            <a:off x="8918712" y="4279851"/>
            <a:ext cx="18004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1EEE"/>
                </a:solidFill>
                <a:effectLst/>
                <a:uLnTx/>
                <a:uFillTx/>
                <a:latin typeface="Garamond" panose="02020404030301010803" pitchFamily="18" charset="0"/>
                <a:ea typeface="+mn-ea"/>
                <a:cs typeface="+mn-cs"/>
              </a:rPr>
              <a:t>COVID-19 cases</a:t>
            </a:r>
          </a:p>
        </p:txBody>
      </p:sp>
      <p:sp>
        <p:nvSpPr>
          <p:cNvPr id="14" name="TextBox 13">
            <a:extLst>
              <a:ext uri="{FF2B5EF4-FFF2-40B4-BE49-F238E27FC236}">
                <a16:creationId xmlns:a16="http://schemas.microsoft.com/office/drawing/2014/main" id="{22D96A97-0033-5441-9B8C-6517A0465B85}"/>
              </a:ext>
            </a:extLst>
          </p:cNvPr>
          <p:cNvSpPr txBox="1"/>
          <p:nvPr/>
        </p:nvSpPr>
        <p:spPr>
          <a:xfrm>
            <a:off x="9818958" y="1975560"/>
            <a:ext cx="63511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NO</a:t>
            </a:r>
            <a:r>
              <a:rPr kumimoji="0" lang="en-US" sz="1800" b="1" i="0" u="none" strike="noStrike" kern="1200" cap="none" spc="0" normalizeH="0" baseline="-25000" noProof="0" dirty="0">
                <a:ln>
                  <a:noFill/>
                </a:ln>
                <a:solidFill>
                  <a:srgbClr val="FF0000"/>
                </a:solidFill>
                <a:effectLst/>
                <a:uLnTx/>
                <a:uFillTx/>
                <a:latin typeface="Garamond" panose="02020404030301010803" pitchFamily="18" charset="0"/>
                <a:ea typeface="+mn-ea"/>
                <a:cs typeface="+mn-cs"/>
              </a:rPr>
              <a:t>2</a:t>
            </a:r>
            <a:endParaRPr kumimoji="0" lang="en-US" sz="1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endParaRPr>
          </a:p>
        </p:txBody>
      </p:sp>
      <p:sp>
        <p:nvSpPr>
          <p:cNvPr id="16" name="TextBox 15">
            <a:extLst>
              <a:ext uri="{FF2B5EF4-FFF2-40B4-BE49-F238E27FC236}">
                <a16:creationId xmlns:a16="http://schemas.microsoft.com/office/drawing/2014/main" id="{42A389B0-411F-4247-9757-8CADB5769C0E}"/>
              </a:ext>
            </a:extLst>
          </p:cNvPr>
          <p:cNvSpPr txBox="1"/>
          <p:nvPr/>
        </p:nvSpPr>
        <p:spPr>
          <a:xfrm>
            <a:off x="9818958" y="4946161"/>
            <a:ext cx="75693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PM25</a:t>
            </a:r>
          </a:p>
        </p:txBody>
      </p:sp>
      <p:sp>
        <p:nvSpPr>
          <p:cNvPr id="18" name="TextBox 17">
            <a:extLst>
              <a:ext uri="{FF2B5EF4-FFF2-40B4-BE49-F238E27FC236}">
                <a16:creationId xmlns:a16="http://schemas.microsoft.com/office/drawing/2014/main" id="{E9CAC8E8-2F0A-6D43-A96C-F7B089B241FA}"/>
              </a:ext>
            </a:extLst>
          </p:cNvPr>
          <p:cNvSpPr txBox="1"/>
          <p:nvPr/>
        </p:nvSpPr>
        <p:spPr>
          <a:xfrm>
            <a:off x="10079779" y="3313882"/>
            <a:ext cx="43954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O</a:t>
            </a:r>
            <a:r>
              <a:rPr kumimoji="0" lang="en-US" sz="1800" b="1" i="0" u="none" strike="noStrike" kern="1200" cap="none" spc="0" normalizeH="0" baseline="-25000" noProof="0" dirty="0">
                <a:ln>
                  <a:noFill/>
                </a:ln>
                <a:solidFill>
                  <a:srgbClr val="FF0000"/>
                </a:solidFill>
                <a:effectLst/>
                <a:uLnTx/>
                <a:uFillTx/>
                <a:latin typeface="Garamond" panose="02020404030301010803" pitchFamily="18" charset="0"/>
                <a:ea typeface="+mn-ea"/>
                <a:cs typeface="+mn-cs"/>
              </a:rPr>
              <a:t>3</a:t>
            </a:r>
          </a:p>
        </p:txBody>
      </p:sp>
      <p:sp>
        <p:nvSpPr>
          <p:cNvPr id="19" name="TextBox 18">
            <a:extLst>
              <a:ext uri="{FF2B5EF4-FFF2-40B4-BE49-F238E27FC236}">
                <a16:creationId xmlns:a16="http://schemas.microsoft.com/office/drawing/2014/main" id="{753745DB-4D19-3A42-91BA-4E7DB3D04110}"/>
              </a:ext>
            </a:extLst>
          </p:cNvPr>
          <p:cNvSpPr txBox="1"/>
          <p:nvPr/>
        </p:nvSpPr>
        <p:spPr>
          <a:xfrm>
            <a:off x="7761320" y="5934670"/>
            <a:ext cx="1806398"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lockdown start 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Mar 12</a:t>
            </a:r>
            <a:r>
              <a:rPr kumimoji="0" lang="en-US" sz="1800" b="0" i="0" u="none" strike="noStrike" kern="1200" cap="none" spc="0" normalizeH="0" baseline="30000" noProof="0" dirty="0">
                <a:ln>
                  <a:noFill/>
                </a:ln>
                <a:solidFill>
                  <a:prstClr val="black"/>
                </a:solidFill>
                <a:effectLst/>
                <a:uLnTx/>
                <a:uFillTx/>
                <a:latin typeface="Garamond" panose="02020404030301010803" pitchFamily="18" charset="0"/>
                <a:ea typeface="+mn-ea"/>
                <a:cs typeface="+mn-cs"/>
              </a:rPr>
              <a:t>th</a:t>
            </a: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
        <p:nvSpPr>
          <p:cNvPr id="20" name="Up Arrow 19">
            <a:extLst>
              <a:ext uri="{FF2B5EF4-FFF2-40B4-BE49-F238E27FC236}">
                <a16:creationId xmlns:a16="http://schemas.microsoft.com/office/drawing/2014/main" id="{12081E71-2CE3-3642-8A5C-B8BFCB618702}"/>
              </a:ext>
            </a:extLst>
          </p:cNvPr>
          <p:cNvSpPr/>
          <p:nvPr/>
        </p:nvSpPr>
        <p:spPr>
          <a:xfrm>
            <a:off x="8538411" y="5685357"/>
            <a:ext cx="144379" cy="34019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1" name="TextBox 20">
            <a:extLst>
              <a:ext uri="{FF2B5EF4-FFF2-40B4-BE49-F238E27FC236}">
                <a16:creationId xmlns:a16="http://schemas.microsoft.com/office/drawing/2014/main" id="{E23C08D4-844A-8642-A6C6-FD998691FBDD}"/>
              </a:ext>
            </a:extLst>
          </p:cNvPr>
          <p:cNvSpPr txBox="1"/>
          <p:nvPr/>
        </p:nvSpPr>
        <p:spPr>
          <a:xfrm>
            <a:off x="4117894" y="643467"/>
            <a:ext cx="2542491"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Queens, New York</a:t>
            </a:r>
          </a:p>
        </p:txBody>
      </p:sp>
      <p:sp>
        <p:nvSpPr>
          <p:cNvPr id="22" name="Content Placeholder 9">
            <a:extLst>
              <a:ext uri="{FF2B5EF4-FFF2-40B4-BE49-F238E27FC236}">
                <a16:creationId xmlns:a16="http://schemas.microsoft.com/office/drawing/2014/main" id="{59AFB364-62CF-514F-8BE0-D2FF9F75E5BA}"/>
              </a:ext>
            </a:extLst>
          </p:cNvPr>
          <p:cNvSpPr txBox="1">
            <a:spLocks/>
          </p:cNvSpPr>
          <p:nvPr/>
        </p:nvSpPr>
        <p:spPr>
          <a:xfrm>
            <a:off x="799407" y="2166621"/>
            <a:ext cx="2850762" cy="3111232"/>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228600" marR="0" lvl="0" indent="-228600" algn="l" defTabSz="914400" rtl="0" eaLnBrk="1" fontAlgn="auto" latinLnBrk="0" hangingPunct="1">
              <a:lnSpc>
                <a:spcPct val="110000"/>
              </a:lnSpc>
              <a:spcBef>
                <a:spcPts val="700"/>
              </a:spcBef>
              <a:spcAft>
                <a:spcPts val="0"/>
              </a:spcAft>
              <a:buClr>
                <a:srgbClr val="2A1A00"/>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Detailed analysis of Queens showed deceased in NO</a:t>
            </a:r>
            <a:r>
              <a:rPr kumimoji="0" lang="en-US" sz="2400" b="0" i="0" u="none" strike="noStrike" kern="1200" cap="none" spc="0" normalizeH="0" baseline="-25000" noProof="0" dirty="0">
                <a:ln>
                  <a:noFill/>
                </a:ln>
                <a:solidFill>
                  <a:prstClr val="black"/>
                </a:solidFill>
                <a:effectLst/>
                <a:uLnTx/>
                <a:uFillTx/>
                <a:latin typeface="Garamond" panose="02020404030301010803" pitchFamily="18" charset="0"/>
                <a:ea typeface="+mn-ea"/>
                <a:cs typeface="+mn-cs"/>
              </a:rPr>
              <a:t>2</a:t>
            </a: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 and PM25 pollutants</a:t>
            </a:r>
            <a:endParaRPr kumimoji="0" lang="en-US" sz="2400" b="0" i="0" u="none" strike="noStrike" kern="1200" cap="none" spc="0" normalizeH="0" baseline="-25000" noProof="0" dirty="0">
              <a:ln>
                <a:noFill/>
              </a:ln>
              <a:solidFill>
                <a:prstClr val="black"/>
              </a:solidFill>
              <a:effectLst/>
              <a:uLnTx/>
              <a:uFillTx/>
              <a:latin typeface="Garamond" panose="02020404030301010803" pitchFamily="18" charset="0"/>
              <a:ea typeface="+mn-ea"/>
              <a:cs typeface="+mn-cs"/>
            </a:endParaRPr>
          </a:p>
          <a:p>
            <a:pPr marL="228600" marR="0" lvl="0" indent="-228600" algn="l" defTabSz="914400" rtl="0" eaLnBrk="1" fontAlgn="auto" latinLnBrk="0" hangingPunct="1">
              <a:lnSpc>
                <a:spcPct val="110000"/>
              </a:lnSpc>
              <a:spcBef>
                <a:spcPts val="700"/>
              </a:spcBef>
              <a:spcAft>
                <a:spcPts val="0"/>
              </a:spcAft>
              <a:buClr>
                <a:srgbClr val="2A1A00"/>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pic>
        <p:nvPicPr>
          <p:cNvPr id="3" name="Audio 2">
            <a:hlinkClick r:id="" action="ppaction://media"/>
            <a:extLst>
              <a:ext uri="{FF2B5EF4-FFF2-40B4-BE49-F238E27FC236}">
                <a16:creationId xmlns:a16="http://schemas.microsoft.com/office/drawing/2014/main" id="{B8EFBA23-B7A8-6C4E-8AE2-7A44F323B8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39862565"/>
      </p:ext>
    </p:extLst>
  </p:cSld>
  <p:clrMapOvr>
    <a:masterClrMapping/>
  </p:clrMapOvr>
  <mc:AlternateContent xmlns:mc="http://schemas.openxmlformats.org/markup-compatibility/2006" xmlns:p14="http://schemas.microsoft.com/office/powerpoint/2010/main">
    <mc:Choice Requires="p14">
      <p:transition spd="slow" p14:dur="2000" advTm="20789"/>
    </mc:Choice>
    <mc:Fallback xmlns="">
      <p:transition spd="slow" advTm="20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 name="Title 1">
            <a:extLst>
              <a:ext uri="{FF2B5EF4-FFF2-40B4-BE49-F238E27FC236}">
                <a16:creationId xmlns:a16="http://schemas.microsoft.com/office/drawing/2014/main" id="{615467F8-A31E-BA4E-A46C-E343727B1875}"/>
              </a:ext>
            </a:extLst>
          </p:cNvPr>
          <p:cNvSpPr>
            <a:spLocks noGrp="1"/>
          </p:cNvSpPr>
          <p:nvPr>
            <p:ph type="title"/>
          </p:nvPr>
        </p:nvSpPr>
        <p:spPr>
          <a:xfrm>
            <a:off x="761996" y="1153287"/>
            <a:ext cx="3570566" cy="4551426"/>
          </a:xfrm>
        </p:spPr>
        <p:txBody>
          <a:bodyPr anchor="ctr">
            <a:normAutofit/>
          </a:bodyPr>
          <a:lstStyle/>
          <a:p>
            <a:pPr algn="r"/>
            <a:r>
              <a:rPr lang="en-US" sz="3200" b="1" dirty="0">
                <a:latin typeface="Garamond" panose="02020404030301010803" pitchFamily="18" charset="0"/>
              </a:rPr>
              <a:t>Conclusion and Future Perspectives</a:t>
            </a:r>
          </a:p>
        </p:txBody>
      </p:sp>
      <p:cxnSp>
        <p:nvCxnSpPr>
          <p:cNvPr id="30" name="Straight Connector 29">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6" name="Content Placeholder 15">
            <a:extLst>
              <a:ext uri="{FF2B5EF4-FFF2-40B4-BE49-F238E27FC236}">
                <a16:creationId xmlns:a16="http://schemas.microsoft.com/office/drawing/2014/main" id="{53B55921-438F-4695-B1AD-74D8DFB00F64}"/>
              </a:ext>
            </a:extLst>
          </p:cNvPr>
          <p:cNvSpPr>
            <a:spLocks noGrp="1"/>
          </p:cNvSpPr>
          <p:nvPr>
            <p:ph idx="1"/>
          </p:nvPr>
        </p:nvSpPr>
        <p:spPr>
          <a:xfrm>
            <a:off x="4976031" y="1153287"/>
            <a:ext cx="6453969" cy="4551426"/>
          </a:xfrm>
        </p:spPr>
        <p:txBody>
          <a:bodyPr anchor="ctr">
            <a:noAutofit/>
          </a:bodyPr>
          <a:lstStyle/>
          <a:p>
            <a:r>
              <a:rPr lang="en-US" sz="2400" dirty="0">
                <a:latin typeface="Garamond" panose="02020404030301010803" pitchFamily="18" charset="0"/>
              </a:rPr>
              <a:t>Covid-19 induced social distancing largely mitigate air pollution across regional and global scales</a:t>
            </a:r>
          </a:p>
          <a:p>
            <a:r>
              <a:rPr lang="en-US" sz="2400" dirty="0">
                <a:latin typeface="Garamond" panose="02020404030301010803" pitchFamily="18" charset="0"/>
              </a:rPr>
              <a:t>Levels of NO</a:t>
            </a:r>
            <a:r>
              <a:rPr lang="en-US" sz="2400" baseline="-25000" dirty="0">
                <a:latin typeface="Garamond" panose="02020404030301010803" pitchFamily="18" charset="0"/>
              </a:rPr>
              <a:t>2</a:t>
            </a:r>
            <a:r>
              <a:rPr lang="en-US" sz="2400" dirty="0">
                <a:latin typeface="Garamond" panose="02020404030301010803" pitchFamily="18" charset="0"/>
              </a:rPr>
              <a:t>, PM</a:t>
            </a:r>
            <a:r>
              <a:rPr lang="en-US" sz="2400" baseline="-25000" dirty="0">
                <a:latin typeface="Garamond" panose="02020404030301010803" pitchFamily="18" charset="0"/>
              </a:rPr>
              <a:t>25</a:t>
            </a:r>
            <a:r>
              <a:rPr lang="en-US" sz="2400" dirty="0">
                <a:latin typeface="Garamond" panose="02020404030301010803" pitchFamily="18" charset="0"/>
              </a:rPr>
              <a:t>, CO and O3 are affected due to the social distancing, although variability could occur depending on the study location </a:t>
            </a:r>
          </a:p>
          <a:p>
            <a:r>
              <a:rPr lang="en-US" sz="2400" dirty="0">
                <a:latin typeface="Garamond" panose="02020404030301010803" pitchFamily="18" charset="0"/>
              </a:rPr>
              <a:t>Clearly air quality negatively correlate with Covid-19 infections, but it’s difficult to predict how effective social distancing is</a:t>
            </a:r>
          </a:p>
          <a:p>
            <a:r>
              <a:rPr lang="en-US" sz="2400" dirty="0">
                <a:latin typeface="Garamond" panose="02020404030301010803" pitchFamily="18" charset="0"/>
              </a:rPr>
              <a:t>In summary, a new life style, e.g. less car, could help alleviate environmental issues, like air quality</a:t>
            </a:r>
          </a:p>
        </p:txBody>
      </p:sp>
      <p:sp>
        <p:nvSpPr>
          <p:cNvPr id="32" name="Rectangle 31">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02964386-168A-6949-826D-1B74388B5A66}"/>
              </a:ext>
            </a:extLst>
          </p:cNvPr>
          <p:cNvSpPr>
            <a:spLocks noGrp="1"/>
          </p:cNvSpPr>
          <p:nvPr>
            <p:ph type="sldNum" sz="quarter" idx="12"/>
          </p:nvPr>
        </p:nvSpPr>
        <p:spPr>
          <a:xfrm>
            <a:off x="8610601" y="6375679"/>
            <a:ext cx="2819399" cy="345796"/>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82AFB3C-E128-A24E-9B15-C1182298B076}" type="slidenum">
              <a:rPr kumimoji="0" lang="en-US" sz="1200" b="0" i="0" u="none" strike="noStrike" kern="1200" cap="none" spc="0" normalizeH="0" baseline="0" noProof="0" smtClean="0">
                <a:ln>
                  <a:noFill/>
                </a:ln>
                <a:solidFill>
                  <a:prstClr val="black">
                    <a:lumMod val="65000"/>
                    <a:lumOff val="3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prstClr val="black">
                  <a:lumMod val="65000"/>
                  <a:lumOff val="35000"/>
                </a:prstClr>
              </a:solidFill>
              <a:effectLst/>
              <a:uLnTx/>
              <a:uFillTx/>
              <a:latin typeface="Garamond" panose="02020404030301010803" pitchFamily="18" charset="0"/>
              <a:ea typeface="+mn-ea"/>
              <a:cs typeface="+mn-cs"/>
            </a:endParaRPr>
          </a:p>
        </p:txBody>
      </p:sp>
      <p:pic>
        <p:nvPicPr>
          <p:cNvPr id="3" name="Audio 2">
            <a:hlinkClick r:id="" action="ppaction://media"/>
            <a:extLst>
              <a:ext uri="{FF2B5EF4-FFF2-40B4-BE49-F238E27FC236}">
                <a16:creationId xmlns:a16="http://schemas.microsoft.com/office/drawing/2014/main" id="{E7332249-4942-1A47-951B-E79B7AF932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29310814"/>
      </p:ext>
    </p:extLst>
  </p:cSld>
  <p:clrMapOvr>
    <a:masterClrMapping/>
  </p:clrMapOvr>
  <mc:AlternateContent xmlns:mc="http://schemas.openxmlformats.org/markup-compatibility/2006" xmlns:p14="http://schemas.microsoft.com/office/powerpoint/2010/main">
    <mc:Choice Requires="p14">
      <p:transition spd="slow" p14:dur="2000" advTm="54431"/>
    </mc:Choice>
    <mc:Fallback xmlns="">
      <p:transition spd="slow" advTm="54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 name="Title 1">
            <a:extLst>
              <a:ext uri="{FF2B5EF4-FFF2-40B4-BE49-F238E27FC236}">
                <a16:creationId xmlns:a16="http://schemas.microsoft.com/office/drawing/2014/main" id="{615467F8-A31E-BA4E-A46C-E343727B1875}"/>
              </a:ext>
            </a:extLst>
          </p:cNvPr>
          <p:cNvSpPr>
            <a:spLocks noGrp="1"/>
          </p:cNvSpPr>
          <p:nvPr>
            <p:ph type="title"/>
          </p:nvPr>
        </p:nvSpPr>
        <p:spPr>
          <a:xfrm>
            <a:off x="761996" y="1153287"/>
            <a:ext cx="3570566" cy="4551426"/>
          </a:xfrm>
        </p:spPr>
        <p:txBody>
          <a:bodyPr anchor="ctr">
            <a:normAutofit/>
          </a:bodyPr>
          <a:lstStyle/>
          <a:p>
            <a:pPr algn="r"/>
            <a:r>
              <a:rPr lang="en-US" sz="3200" b="1" dirty="0">
                <a:latin typeface="Garamond" panose="02020404030301010803" pitchFamily="18" charset="0"/>
              </a:rPr>
              <a:t>Data Sources and References</a:t>
            </a:r>
          </a:p>
        </p:txBody>
      </p:sp>
      <p:cxnSp>
        <p:nvCxnSpPr>
          <p:cNvPr id="30" name="Straight Connector 29">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6" name="Content Placeholder 15">
            <a:extLst>
              <a:ext uri="{FF2B5EF4-FFF2-40B4-BE49-F238E27FC236}">
                <a16:creationId xmlns:a16="http://schemas.microsoft.com/office/drawing/2014/main" id="{53B55921-438F-4695-B1AD-74D8DFB00F64}"/>
              </a:ext>
            </a:extLst>
          </p:cNvPr>
          <p:cNvSpPr>
            <a:spLocks noGrp="1"/>
          </p:cNvSpPr>
          <p:nvPr>
            <p:ph idx="1"/>
          </p:nvPr>
        </p:nvSpPr>
        <p:spPr>
          <a:xfrm>
            <a:off x="4976031" y="1153287"/>
            <a:ext cx="6453969" cy="4551426"/>
          </a:xfrm>
        </p:spPr>
        <p:txBody>
          <a:bodyPr anchor="ctr">
            <a:normAutofit fontScale="70000" lnSpcReduction="20000"/>
          </a:bodyPr>
          <a:lstStyle/>
          <a:p>
            <a:pPr marL="228600" lvl="1" indent="0">
              <a:lnSpc>
                <a:spcPct val="107000"/>
              </a:lnSpc>
              <a:spcBef>
                <a:spcPts val="0"/>
              </a:spcBef>
              <a:spcAft>
                <a:spcPts val="800"/>
              </a:spcAft>
              <a:buClr>
                <a:srgbClr val="2A1A00"/>
              </a:buClr>
              <a:buNone/>
            </a:pPr>
            <a:r>
              <a:rPr lang="en-US" altLang="zh-CN" sz="1900" dirty="0">
                <a:solidFill>
                  <a:prstClr val="black">
                    <a:lumMod val="65000"/>
                    <a:lumOff val="35000"/>
                  </a:prstClr>
                </a:solidFill>
                <a:latin typeface="Garamond" panose="02020404030301010803" pitchFamily="18" charset="0"/>
                <a:ea typeface="DengXian" panose="02010600030101010101" pitchFamily="2" charset="-122"/>
                <a:cs typeface="Times New Roman" panose="02020603050405020304" pitchFamily="18" charset="0"/>
              </a:rPr>
              <a:t>Air Quality Open Data Platform </a:t>
            </a:r>
            <a:r>
              <a:rPr lang="en-US" sz="1900" dirty="0">
                <a:solidFill>
                  <a:prstClr val="black">
                    <a:lumMod val="65000"/>
                    <a:lumOff val="35000"/>
                  </a:prstClr>
                </a:solidFill>
                <a:latin typeface="Garamond" panose="02020404030301010803" pitchFamily="18" charset="0"/>
                <a:ea typeface="DengXian" panose="02010600030101010101" pitchFamily="2" charset="-122"/>
                <a:cs typeface="Times New Roman" panose="02020603050405020304" pitchFamily="18" charset="0"/>
              </a:rPr>
              <a:t>(2020, April 24). Retrieved from </a:t>
            </a:r>
            <a:r>
              <a:rPr lang="en-US" sz="1900" dirty="0">
                <a:solidFill>
                  <a:prstClr val="black">
                    <a:lumMod val="65000"/>
                    <a:lumOff val="35000"/>
                  </a:prstClr>
                </a:solidFill>
                <a:latin typeface="Garamond" panose="02020404030301010803" pitchFamily="18" charset="0"/>
                <a:ea typeface="DengXian" panose="02010600030101010101" pitchFamily="2" charset="-122"/>
                <a:cs typeface="Times New Roman" panose="02020603050405020304" pitchFamily="18" charset="0"/>
                <a:hlinkClick r:id="rId3"/>
              </a:rPr>
              <a:t>https://aqicn.org/data-platform/covid19/</a:t>
            </a:r>
            <a:endParaRPr lang="en-US" sz="1900" dirty="0">
              <a:solidFill>
                <a:prstClr val="black">
                  <a:lumMod val="65000"/>
                  <a:lumOff val="35000"/>
                </a:prstClr>
              </a:solidFill>
              <a:latin typeface="Garamond" panose="02020404030301010803" pitchFamily="18" charset="0"/>
              <a:ea typeface="DengXian" panose="02010600030101010101" pitchFamily="2" charset="-122"/>
              <a:cs typeface="Times New Roman" panose="02020603050405020304" pitchFamily="18" charset="0"/>
            </a:endParaRPr>
          </a:p>
          <a:p>
            <a:pPr marL="228600" lvl="1" indent="0">
              <a:lnSpc>
                <a:spcPct val="107000"/>
              </a:lnSpc>
              <a:spcBef>
                <a:spcPts val="0"/>
              </a:spcBef>
              <a:spcAft>
                <a:spcPts val="800"/>
              </a:spcAft>
              <a:buClr>
                <a:srgbClr val="2A1A00"/>
              </a:buClr>
              <a:buNone/>
            </a:pPr>
            <a:endParaRPr lang="en-US" sz="1900" dirty="0">
              <a:solidFill>
                <a:prstClr val="black">
                  <a:lumMod val="65000"/>
                  <a:lumOff val="35000"/>
                </a:prstClr>
              </a:solidFill>
              <a:latin typeface="Garamond" panose="02020404030301010803" pitchFamily="18" charset="0"/>
              <a:ea typeface="DengXian" panose="02010600030101010101" pitchFamily="2" charset="-122"/>
              <a:cs typeface="Times New Roman" panose="02020603050405020304" pitchFamily="18" charset="0"/>
            </a:endParaRPr>
          </a:p>
          <a:p>
            <a:pPr marL="228600" lvl="1" indent="0">
              <a:lnSpc>
                <a:spcPct val="107000"/>
              </a:lnSpc>
              <a:spcBef>
                <a:spcPts val="0"/>
              </a:spcBef>
              <a:spcAft>
                <a:spcPts val="800"/>
              </a:spcAft>
              <a:buClr>
                <a:srgbClr val="2A1A00"/>
              </a:buClr>
              <a:buNone/>
            </a:pPr>
            <a:r>
              <a:rPr lang="en-US" altLang="zh-CN" sz="1900" dirty="0">
                <a:solidFill>
                  <a:prstClr val="black">
                    <a:lumMod val="65000"/>
                    <a:lumOff val="35000"/>
                  </a:prstClr>
                </a:solidFill>
                <a:latin typeface="Garamond" panose="02020404030301010803" pitchFamily="18" charset="0"/>
                <a:ea typeface="DengXian" panose="02010600030101010101" pitchFamily="2" charset="-122"/>
                <a:cs typeface="Times New Roman" panose="02020603050405020304" pitchFamily="18" charset="0"/>
              </a:rPr>
              <a:t>Covid-19 Pandemic Humanitarian Data Exchange </a:t>
            </a:r>
            <a:r>
              <a:rPr lang="en-US" sz="1900" dirty="0">
                <a:solidFill>
                  <a:prstClr val="black">
                    <a:lumMod val="65000"/>
                    <a:lumOff val="35000"/>
                  </a:prstClr>
                </a:solidFill>
                <a:latin typeface="Garamond" panose="02020404030301010803" pitchFamily="18" charset="0"/>
                <a:ea typeface="DengXian" panose="02010600030101010101" pitchFamily="2" charset="-122"/>
                <a:cs typeface="Times New Roman" panose="02020603050405020304" pitchFamily="18" charset="0"/>
              </a:rPr>
              <a:t>(2020, April 24). Retrieved from </a:t>
            </a:r>
            <a:r>
              <a:rPr lang="en-US" sz="1900" dirty="0">
                <a:solidFill>
                  <a:prstClr val="black">
                    <a:lumMod val="65000"/>
                    <a:lumOff val="35000"/>
                  </a:prstClr>
                </a:solidFill>
                <a:latin typeface="Garamond" panose="02020404030301010803" pitchFamily="18" charset="0"/>
                <a:hlinkClick r:id="rId4"/>
              </a:rPr>
              <a:t>https://data.humdata.org/event/covid-19</a:t>
            </a:r>
            <a:r>
              <a:rPr lang="en-US" altLang="zh-CN" sz="1900" dirty="0">
                <a:solidFill>
                  <a:prstClr val="black">
                    <a:lumMod val="65000"/>
                    <a:lumOff val="35000"/>
                  </a:prstClr>
                </a:solidFill>
                <a:latin typeface="Garamond" panose="02020404030301010803" pitchFamily="18" charset="0"/>
                <a:hlinkClick r:id="rId4"/>
              </a:rPr>
              <a:t>/</a:t>
            </a:r>
            <a:endParaRPr lang="en-US" altLang="zh-CN" sz="1900" dirty="0">
              <a:solidFill>
                <a:prstClr val="black">
                  <a:lumMod val="65000"/>
                  <a:lumOff val="35000"/>
                </a:prstClr>
              </a:solidFill>
              <a:latin typeface="Garamond" panose="02020404030301010803" pitchFamily="18" charset="0"/>
            </a:endParaRPr>
          </a:p>
          <a:p>
            <a:pPr marL="228600" lvl="1" indent="0">
              <a:lnSpc>
                <a:spcPct val="107000"/>
              </a:lnSpc>
              <a:spcBef>
                <a:spcPts val="0"/>
              </a:spcBef>
              <a:spcAft>
                <a:spcPts val="800"/>
              </a:spcAft>
              <a:buClr>
                <a:srgbClr val="2A1A00"/>
              </a:buClr>
              <a:buNone/>
            </a:pPr>
            <a:endParaRPr lang="en-US" altLang="zh-CN" sz="1900" dirty="0">
              <a:solidFill>
                <a:prstClr val="black">
                  <a:lumMod val="65000"/>
                  <a:lumOff val="35000"/>
                </a:prstClr>
              </a:solidFill>
              <a:latin typeface="Garamond" panose="02020404030301010803" pitchFamily="18" charset="0"/>
            </a:endParaRPr>
          </a:p>
          <a:p>
            <a:pPr marL="228600" lvl="1" indent="0">
              <a:lnSpc>
                <a:spcPct val="107000"/>
              </a:lnSpc>
              <a:spcBef>
                <a:spcPts val="0"/>
              </a:spcBef>
              <a:spcAft>
                <a:spcPts val="800"/>
              </a:spcAft>
              <a:buClr>
                <a:srgbClr val="2A1A00"/>
              </a:buClr>
              <a:buNone/>
            </a:pPr>
            <a:r>
              <a:rPr lang="en-US" sz="1900" dirty="0">
                <a:solidFill>
                  <a:prstClr val="black">
                    <a:lumMod val="65000"/>
                    <a:lumOff val="35000"/>
                  </a:prstClr>
                </a:solidFill>
                <a:latin typeface="Garamond" panose="02020404030301010803" pitchFamily="18" charset="0"/>
                <a:ea typeface="DengXian" panose="02010600030101010101" pitchFamily="2" charset="-122"/>
                <a:cs typeface="Times New Roman" panose="02020603050405020304" pitchFamily="18" charset="0"/>
              </a:rPr>
              <a:t>Google Trends. (2020, April 27). Retrieved from </a:t>
            </a:r>
            <a:r>
              <a:rPr lang="en-US" sz="1900" dirty="0">
                <a:solidFill>
                  <a:prstClr val="black">
                    <a:lumMod val="65000"/>
                    <a:lumOff val="35000"/>
                  </a:prstClr>
                </a:solidFill>
                <a:latin typeface="Garamond" panose="02020404030301010803" pitchFamily="18" charset="0"/>
                <a:ea typeface="DengXian" panose="02010600030101010101" pitchFamily="2" charset="-122"/>
                <a:cs typeface="Times New Roman" panose="02020603050405020304" pitchFamily="18" charset="0"/>
                <a:hlinkClick r:id="rId5"/>
              </a:rPr>
              <a:t>https://trends.google.com/trends/?geo=US</a:t>
            </a:r>
            <a:endParaRPr lang="en-US" sz="1900" dirty="0">
              <a:solidFill>
                <a:prstClr val="black">
                  <a:lumMod val="65000"/>
                  <a:lumOff val="35000"/>
                </a:prstClr>
              </a:solidFill>
              <a:latin typeface="Garamond" panose="02020404030301010803" pitchFamily="18" charset="0"/>
              <a:ea typeface="DengXian" panose="02010600030101010101" pitchFamily="2" charset="-122"/>
              <a:cs typeface="Times New Roman" panose="02020603050405020304" pitchFamily="18" charset="0"/>
            </a:endParaRPr>
          </a:p>
          <a:p>
            <a:pPr marL="228600" lvl="1" indent="0">
              <a:lnSpc>
                <a:spcPct val="107000"/>
              </a:lnSpc>
              <a:spcBef>
                <a:spcPts val="0"/>
              </a:spcBef>
              <a:spcAft>
                <a:spcPts val="800"/>
              </a:spcAft>
              <a:buClr>
                <a:srgbClr val="2A1A00"/>
              </a:buClr>
              <a:buNone/>
            </a:pPr>
            <a:endParaRPr lang="en-US" altLang="zh-CN" sz="1900" dirty="0">
              <a:solidFill>
                <a:prstClr val="black">
                  <a:lumMod val="65000"/>
                  <a:lumOff val="35000"/>
                </a:prstClr>
              </a:solidFill>
              <a:latin typeface="Garamond" panose="02020404030301010803" pitchFamily="18" charset="0"/>
            </a:endParaRPr>
          </a:p>
          <a:p>
            <a:pPr marL="228600" lvl="1" indent="0">
              <a:lnSpc>
                <a:spcPct val="107000"/>
              </a:lnSpc>
              <a:spcBef>
                <a:spcPts val="0"/>
              </a:spcBef>
              <a:spcAft>
                <a:spcPts val="800"/>
              </a:spcAft>
              <a:buClr>
                <a:srgbClr val="2A1A00"/>
              </a:buClr>
              <a:buNone/>
            </a:pPr>
            <a:r>
              <a:rPr lang="en-US" sz="1900" dirty="0">
                <a:solidFill>
                  <a:prstClr val="black">
                    <a:lumMod val="65000"/>
                    <a:lumOff val="35000"/>
                  </a:prstClr>
                </a:solidFill>
                <a:latin typeface="Garamond" panose="02020404030301010803" pitchFamily="18" charset="0"/>
                <a:ea typeface="DengXian" panose="02010600030101010101" pitchFamily="2" charset="-122"/>
                <a:cs typeface="Times New Roman" panose="02020603050405020304" pitchFamily="18" charset="0"/>
              </a:rPr>
              <a:t>Freedman, A., &amp; Tierney, L. (2020, April 9). The silver lining to coronavirus lockdowns: Air quality is improving. Retrieved April 27, 2020, from </a:t>
            </a:r>
            <a:r>
              <a:rPr lang="en-US" sz="1900" dirty="0">
                <a:solidFill>
                  <a:prstClr val="black">
                    <a:lumMod val="65000"/>
                    <a:lumOff val="35000"/>
                  </a:prstClr>
                </a:solidFill>
                <a:latin typeface="Garamond" panose="02020404030301010803" pitchFamily="18" charset="0"/>
                <a:ea typeface="DengXian" panose="02010600030101010101" pitchFamily="2" charset="-122"/>
                <a:cs typeface="Times New Roman" panose="02020603050405020304" pitchFamily="18" charset="0"/>
                <a:hlinkClick r:id="rId6"/>
              </a:rPr>
              <a:t>https://www.washingtonpost.com/weather/2020/04/09/air-quality-improving-coronavirus/</a:t>
            </a:r>
            <a:endParaRPr lang="en-US" sz="1900" dirty="0">
              <a:solidFill>
                <a:prstClr val="black">
                  <a:lumMod val="65000"/>
                  <a:lumOff val="35000"/>
                </a:prstClr>
              </a:solidFill>
              <a:latin typeface="Garamond" panose="02020404030301010803" pitchFamily="18" charset="0"/>
              <a:ea typeface="DengXian" panose="02010600030101010101" pitchFamily="2" charset="-122"/>
              <a:cs typeface="Times New Roman" panose="02020603050405020304" pitchFamily="18" charset="0"/>
            </a:endParaRPr>
          </a:p>
          <a:p>
            <a:pPr marL="228600" lvl="1" indent="0">
              <a:lnSpc>
                <a:spcPct val="107000"/>
              </a:lnSpc>
              <a:spcBef>
                <a:spcPts val="0"/>
              </a:spcBef>
              <a:spcAft>
                <a:spcPts val="800"/>
              </a:spcAft>
              <a:buClr>
                <a:srgbClr val="2A1A00"/>
              </a:buClr>
              <a:buNone/>
            </a:pPr>
            <a:endParaRPr lang="en-US" sz="1900" dirty="0">
              <a:solidFill>
                <a:prstClr val="black">
                  <a:lumMod val="65000"/>
                  <a:lumOff val="35000"/>
                </a:prstClr>
              </a:solidFill>
              <a:latin typeface="Garamond" panose="02020404030301010803" pitchFamily="18" charset="0"/>
              <a:ea typeface="DengXian" panose="02010600030101010101" pitchFamily="2" charset="-122"/>
              <a:cs typeface="Times New Roman" panose="02020603050405020304" pitchFamily="18" charset="0"/>
            </a:endParaRPr>
          </a:p>
          <a:p>
            <a:pPr marL="228600" lvl="1" indent="0">
              <a:lnSpc>
                <a:spcPct val="107000"/>
              </a:lnSpc>
              <a:spcBef>
                <a:spcPts val="0"/>
              </a:spcBef>
              <a:spcAft>
                <a:spcPts val="800"/>
              </a:spcAft>
              <a:buClr>
                <a:srgbClr val="2A1A00"/>
              </a:buClr>
              <a:buNone/>
            </a:pPr>
            <a:r>
              <a:rPr lang="en-US" sz="1900" dirty="0" err="1">
                <a:solidFill>
                  <a:prstClr val="black">
                    <a:lumMod val="65000"/>
                    <a:lumOff val="35000"/>
                  </a:prstClr>
                </a:solidFill>
                <a:latin typeface="Garamond" panose="02020404030301010803" pitchFamily="18" charset="0"/>
                <a:ea typeface="DengXian" panose="02010600030101010101" pitchFamily="2" charset="-122"/>
                <a:cs typeface="Times New Roman" panose="02020603050405020304" pitchFamily="18" charset="0"/>
              </a:rPr>
              <a:t>Kann</a:t>
            </a:r>
            <a:r>
              <a:rPr lang="en-US" sz="1900" dirty="0">
                <a:solidFill>
                  <a:prstClr val="black">
                    <a:lumMod val="65000"/>
                    <a:lumOff val="35000"/>
                  </a:prstClr>
                </a:solidFill>
                <a:latin typeface="Garamond" panose="02020404030301010803" pitchFamily="18" charset="0"/>
                <a:ea typeface="DengXian" panose="02010600030101010101" pitchFamily="2" charset="-122"/>
                <a:cs typeface="Times New Roman" panose="02020603050405020304" pitchFamily="18" charset="0"/>
              </a:rPr>
              <a:t>, D. (2020, April 7). Los Angeles has notoriously polluted air. But right now it has some of the cleanest of any major city. Retrieved April 27, 2020, from </a:t>
            </a:r>
            <a:r>
              <a:rPr lang="en-US" sz="1900" dirty="0">
                <a:solidFill>
                  <a:prstClr val="black">
                    <a:lumMod val="65000"/>
                    <a:lumOff val="35000"/>
                  </a:prstClr>
                </a:solidFill>
                <a:latin typeface="Garamond" panose="02020404030301010803" pitchFamily="18" charset="0"/>
                <a:ea typeface="DengXian" panose="02010600030101010101" pitchFamily="2" charset="-122"/>
                <a:cs typeface="Times New Roman" panose="02020603050405020304" pitchFamily="18" charset="0"/>
                <a:hlinkClick r:id="rId7"/>
              </a:rPr>
              <a:t>https://www.cnn.com/2020/04/07/us/los-angeles-pollution-clean-air-coronavirus-trnd/index.html</a:t>
            </a:r>
            <a:endParaRPr lang="en-US" dirty="0">
              <a:latin typeface="Garamond" panose="02020404030301010803" pitchFamily="18"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600" dirty="0">
              <a:latin typeface="Garamond" panose="02020404030301010803" pitchFamily="18" charset="0"/>
              <a:ea typeface="DengXian" panose="02010600030101010101" pitchFamily="2" charset="-122"/>
              <a:cs typeface="Times New Roman" panose="02020603050405020304" pitchFamily="18" charset="0"/>
            </a:endParaRPr>
          </a:p>
          <a:p>
            <a:endParaRPr lang="en-US" sz="1600" dirty="0">
              <a:latin typeface="Garamond" panose="02020404030301010803" pitchFamily="18" charset="0"/>
            </a:endParaRPr>
          </a:p>
        </p:txBody>
      </p:sp>
      <p:sp>
        <p:nvSpPr>
          <p:cNvPr id="32" name="Rectangle 31">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02964386-168A-6949-826D-1B74388B5A66}"/>
              </a:ext>
            </a:extLst>
          </p:cNvPr>
          <p:cNvSpPr>
            <a:spLocks noGrp="1"/>
          </p:cNvSpPr>
          <p:nvPr>
            <p:ph type="sldNum" sz="quarter" idx="12"/>
          </p:nvPr>
        </p:nvSpPr>
        <p:spPr>
          <a:xfrm>
            <a:off x="8610601" y="6375679"/>
            <a:ext cx="2819399" cy="345796"/>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82AFB3C-E128-A24E-9B15-C1182298B076}" type="slidenum">
              <a:rPr kumimoji="0" lang="en-US" sz="1200" b="0" i="0" u="none" strike="noStrike" kern="1200" cap="none" spc="0" normalizeH="0" baseline="0" noProof="0" smtClean="0">
                <a:ln>
                  <a:noFill/>
                </a:ln>
                <a:solidFill>
                  <a:prstClr val="black">
                    <a:lumMod val="65000"/>
                    <a:lumOff val="3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prstClr val="black">
                  <a:lumMod val="65000"/>
                  <a:lumOff val="35000"/>
                </a:prstClr>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4218409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022C3B48-99E5-4B5C-8E49-15C2A9552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 name="Title 1">
            <a:extLst>
              <a:ext uri="{FF2B5EF4-FFF2-40B4-BE49-F238E27FC236}">
                <a16:creationId xmlns:a16="http://schemas.microsoft.com/office/drawing/2014/main" id="{391C85CA-FDAC-834B-8A19-B2F98F19382C}"/>
              </a:ext>
            </a:extLst>
          </p:cNvPr>
          <p:cNvSpPr>
            <a:spLocks noGrp="1"/>
          </p:cNvSpPr>
          <p:nvPr>
            <p:ph type="title"/>
          </p:nvPr>
        </p:nvSpPr>
        <p:spPr>
          <a:xfrm>
            <a:off x="8050787" y="482321"/>
            <a:ext cx="3656581" cy="5571625"/>
          </a:xfrm>
        </p:spPr>
        <p:txBody>
          <a:bodyPr anchor="ctr">
            <a:normAutofit/>
          </a:bodyPr>
          <a:lstStyle/>
          <a:p>
            <a:r>
              <a:rPr lang="en-US" sz="4800" b="1" dirty="0">
                <a:latin typeface="Garamond" panose="02020404030301010803" pitchFamily="18" charset="0"/>
              </a:rPr>
              <a:t>Agenda</a:t>
            </a:r>
          </a:p>
        </p:txBody>
      </p:sp>
      <p:sp>
        <p:nvSpPr>
          <p:cNvPr id="18" name="Freeform 10">
            <a:extLst>
              <a:ext uri="{FF2B5EF4-FFF2-40B4-BE49-F238E27FC236}">
                <a16:creationId xmlns:a16="http://schemas.microsoft.com/office/drawing/2014/main" id="{C67B4E51-3288-4A1F-A92C-87C9401EDE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19" name="Rectangle 23">
            <a:extLst>
              <a:ext uri="{FF2B5EF4-FFF2-40B4-BE49-F238E27FC236}">
                <a16:creationId xmlns:a16="http://schemas.microsoft.com/office/drawing/2014/main" id="{D3E95A6B-F840-413C-9E78-C33C02FFA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1DC7C65-E76C-E04B-9DBC-6F54322B5915}"/>
              </a:ext>
            </a:extLst>
          </p:cNvPr>
          <p:cNvSpPr>
            <a:spLocks noGrp="1"/>
          </p:cNvSpPr>
          <p:nvPr>
            <p:ph type="sldNum" sz="quarter" idx="12"/>
          </p:nvPr>
        </p:nvSpPr>
        <p:spPr>
          <a:xfrm>
            <a:off x="8610601" y="6375679"/>
            <a:ext cx="2819399" cy="345796"/>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82AFB3C-E128-A24E-9B15-C1182298B076}" type="slidenum">
              <a:rPr kumimoji="0" lang="en-US" sz="1200" b="0" i="0" u="none" strike="noStrike" kern="1200" cap="none" spc="0" normalizeH="0" baseline="0" noProof="0" smtClean="0">
                <a:ln>
                  <a:noFill/>
                </a:ln>
                <a:solidFill>
                  <a:prstClr val="black">
                    <a:lumMod val="65000"/>
                    <a:lumOff val="3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a:t>
            </a:fld>
            <a:endParaRPr kumimoji="0" lang="en-US" sz="1200" b="0" i="0" u="none" strike="noStrike" kern="1200" cap="none" spc="0" normalizeH="0" baseline="0" noProof="0">
              <a:ln>
                <a:noFill/>
              </a:ln>
              <a:solidFill>
                <a:prstClr val="black">
                  <a:lumMod val="65000"/>
                  <a:lumOff val="35000"/>
                </a:prstClr>
              </a:solidFill>
              <a:effectLst/>
              <a:uLnTx/>
              <a:uFillTx/>
              <a:latin typeface="Garamond" panose="02020404030301010803" pitchFamily="18" charset="0"/>
              <a:ea typeface="+mn-ea"/>
              <a:cs typeface="+mn-cs"/>
            </a:endParaRPr>
          </a:p>
        </p:txBody>
      </p:sp>
      <p:graphicFrame>
        <p:nvGraphicFramePr>
          <p:cNvPr id="15" name="Content Placeholder 2">
            <a:extLst>
              <a:ext uri="{FF2B5EF4-FFF2-40B4-BE49-F238E27FC236}">
                <a16:creationId xmlns:a16="http://schemas.microsoft.com/office/drawing/2014/main" id="{3E3C9685-5650-4A42-A7AD-0EF7B32DB3AC}"/>
              </a:ext>
            </a:extLst>
          </p:cNvPr>
          <p:cNvGraphicFramePr>
            <a:graphicFrameLocks noGrp="1"/>
          </p:cNvGraphicFramePr>
          <p:nvPr>
            <p:ph idx="1"/>
            <p:extLst/>
          </p:nvPr>
        </p:nvGraphicFramePr>
        <p:xfrm>
          <a:off x="765175" y="481013"/>
          <a:ext cx="6389604" cy="603208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620EC30C-9ADD-4E10-B9B7-0F4458B3C77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091371516"/>
      </p:ext>
    </p:extLst>
  </p:cSld>
  <p:clrMapOvr>
    <a:masterClrMapping/>
  </p:clrMapOvr>
  <mc:AlternateContent xmlns:mc="http://schemas.openxmlformats.org/markup-compatibility/2006" xmlns:p14="http://schemas.microsoft.com/office/powerpoint/2010/main">
    <mc:Choice Requires="p14">
      <p:transition spd="slow" p14:dur="2000" advTm="38535"/>
    </mc:Choice>
    <mc:Fallback xmlns="">
      <p:transition spd="slow" advTm="38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74BD3A9-25D1-4691-BE05-149182EC4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5" name="Freeform 10">
            <a:extLst>
              <a:ext uri="{FF2B5EF4-FFF2-40B4-BE49-F238E27FC236}">
                <a16:creationId xmlns:a16="http://schemas.microsoft.com/office/drawing/2014/main" id="{8D49CF1A-01DD-4115-A6BB-CFA8F7045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2" name="Title 1">
            <a:extLst>
              <a:ext uri="{FF2B5EF4-FFF2-40B4-BE49-F238E27FC236}">
                <a16:creationId xmlns:a16="http://schemas.microsoft.com/office/drawing/2014/main" id="{48BC0D7C-FBEC-2643-AA44-23BDF270A809}"/>
              </a:ext>
            </a:extLst>
          </p:cNvPr>
          <p:cNvSpPr>
            <a:spLocks noGrp="1"/>
          </p:cNvSpPr>
          <p:nvPr>
            <p:ph type="title"/>
          </p:nvPr>
        </p:nvSpPr>
        <p:spPr>
          <a:xfrm>
            <a:off x="754144" y="484631"/>
            <a:ext cx="6340519" cy="1638469"/>
          </a:xfrm>
        </p:spPr>
        <p:txBody>
          <a:bodyPr vert="horz" lIns="91440" tIns="45720" rIns="91440" bIns="45720" rtlCol="0" anchor="t">
            <a:normAutofit/>
          </a:bodyPr>
          <a:lstStyle/>
          <a:p>
            <a:r>
              <a:rPr lang="en-US" sz="4800" b="1" dirty="0">
                <a:latin typeface="Garamond" panose="02020404030301010803" pitchFamily="18" charset="0"/>
              </a:rPr>
              <a:t>Introduction</a:t>
            </a:r>
          </a:p>
        </p:txBody>
      </p:sp>
      <p:sp>
        <p:nvSpPr>
          <p:cNvPr id="27" name="Rectangle 26">
            <a:extLst>
              <a:ext uri="{FF2B5EF4-FFF2-40B4-BE49-F238E27FC236}">
                <a16:creationId xmlns:a16="http://schemas.microsoft.com/office/drawing/2014/main" id="{5FDAFA16-9D2D-4BEC-89D0-B4EABEE91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2">
            <a:extLst>
              <a:ext uri="{FF2B5EF4-FFF2-40B4-BE49-F238E27FC236}">
                <a16:creationId xmlns:a16="http://schemas.microsoft.com/office/drawing/2014/main" id="{36777BD2-C3F8-3241-89B7-9038E7FFDFB0}"/>
              </a:ext>
            </a:extLst>
          </p:cNvPr>
          <p:cNvSpPr txBox="1">
            <a:spLocks/>
          </p:cNvSpPr>
          <p:nvPr/>
        </p:nvSpPr>
        <p:spPr>
          <a:xfrm>
            <a:off x="754144" y="1929793"/>
            <a:ext cx="6306309" cy="39302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700"/>
              </a:spcBef>
              <a:spcAft>
                <a:spcPts val="0"/>
              </a:spcAft>
              <a:buClr>
                <a:srgbClr val="2A1A00"/>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Covid-19 virus outbreak and rate of spread/mortality skyrocket starting from early 2020.</a:t>
            </a:r>
          </a:p>
          <a:p>
            <a:pPr marL="228600" marR="0" lvl="0" indent="-228600" algn="l" defTabSz="914400" rtl="0" eaLnBrk="1" fontAlgn="auto" latinLnBrk="0" hangingPunct="1">
              <a:lnSpc>
                <a:spcPct val="100000"/>
              </a:lnSpc>
              <a:spcBef>
                <a:spcPts val="700"/>
              </a:spcBef>
              <a:spcAft>
                <a:spcPts val="0"/>
              </a:spcAft>
              <a:buClr>
                <a:srgbClr val="2A1A00"/>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p>
            <a:pPr marL="228600" marR="0" lvl="0" indent="-228600" algn="l" defTabSz="914400" rtl="0" eaLnBrk="1" fontAlgn="auto" latinLnBrk="0" hangingPunct="1">
              <a:lnSpc>
                <a:spcPct val="100000"/>
              </a:lnSpc>
              <a:spcBef>
                <a:spcPts val="700"/>
              </a:spcBef>
              <a:spcAft>
                <a:spcPts val="0"/>
              </a:spcAft>
              <a:buClr>
                <a:srgbClr val="2A1A00"/>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Social distancing policies restricted people movement and largely closed business and offices, leading to </a:t>
            </a:r>
            <a:r>
              <a:rPr kumimoji="0" lang="en-US" altLang="zh-CN" sz="2400" b="0" i="0" u="none" strike="noStrike" kern="1200" cap="none" spc="0" normalizeH="0" baseline="0" noProof="0" dirty="0">
                <a:ln>
                  <a:noFill/>
                </a:ln>
                <a:solidFill>
                  <a:prstClr val="black"/>
                </a:solidFill>
                <a:effectLst/>
                <a:uLnTx/>
                <a:uFillTx/>
                <a:latin typeface="Garamond" panose="02020404030301010803" pitchFamily="18" charset="0"/>
                <a:ea typeface="华文中宋" panose="02010600040101010101" pitchFamily="2" charset="-122"/>
                <a:cs typeface="+mn-cs"/>
              </a:rPr>
              <a:t>less direct interactions between people and surrounding environments</a:t>
            </a: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a:t>
            </a:r>
          </a:p>
          <a:p>
            <a:pPr marL="228600" marR="0" lvl="0" indent="-228600" algn="l" defTabSz="914400" rtl="0" eaLnBrk="1" fontAlgn="auto" latinLnBrk="0" hangingPunct="1">
              <a:lnSpc>
                <a:spcPct val="100000"/>
              </a:lnSpc>
              <a:spcBef>
                <a:spcPts val="700"/>
              </a:spcBef>
              <a:spcAft>
                <a:spcPts val="0"/>
              </a:spcAft>
              <a:buClr>
                <a:srgbClr val="2A1A00"/>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p>
            <a:pPr marL="228600" marR="0" lvl="0" indent="-228600" algn="l" defTabSz="914400" rtl="0" eaLnBrk="1" fontAlgn="auto" latinLnBrk="0" hangingPunct="1">
              <a:lnSpc>
                <a:spcPct val="100000"/>
              </a:lnSpc>
              <a:spcBef>
                <a:spcPts val="700"/>
              </a:spcBef>
              <a:spcAft>
                <a:spcPts val="0"/>
              </a:spcAft>
              <a:buClr>
                <a:srgbClr val="2A1A00"/>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Does this relate to the changes in environmental quality?</a:t>
            </a:r>
          </a:p>
        </p:txBody>
      </p:sp>
      <p:sp>
        <p:nvSpPr>
          <p:cNvPr id="4" name="Slide Number Placeholder 3">
            <a:extLst>
              <a:ext uri="{FF2B5EF4-FFF2-40B4-BE49-F238E27FC236}">
                <a16:creationId xmlns:a16="http://schemas.microsoft.com/office/drawing/2014/main" id="{2FEDE52B-75B0-0643-B1BF-3FFB076F4D9D}"/>
              </a:ext>
            </a:extLst>
          </p:cNvPr>
          <p:cNvSpPr>
            <a:spLocks noGrp="1"/>
          </p:cNvSpPr>
          <p:nvPr>
            <p:ph type="sldNum" sz="quarter" idx="12"/>
          </p:nvPr>
        </p:nvSpPr>
        <p:spPr>
          <a:xfrm>
            <a:off x="8610601" y="6375679"/>
            <a:ext cx="2819399" cy="345796"/>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82AFB3C-E128-A24E-9B15-C1182298B076}" type="slidenum">
              <a:rPr kumimoji="0" lang="en-US" sz="1200" b="0" i="0" u="none" strike="noStrike" kern="1200" cap="none" spc="0" normalizeH="0" baseline="0" noProof="0" smtClean="0">
                <a:ln>
                  <a:noFill/>
                </a:ln>
                <a:solidFill>
                  <a:prstClr val="black">
                    <a:lumMod val="65000"/>
                    <a:lumOff val="35000"/>
                  </a:prstClr>
                </a:solidFill>
                <a:effectLst/>
                <a:uLnTx/>
                <a:uFillTx/>
                <a:latin typeface="Garamond" panose="02020404030301010803" pitchFamily="18"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200" b="0" i="0" u="none" strike="noStrike" kern="1200" cap="none" spc="0" normalizeH="0" baseline="0" noProof="0">
              <a:ln>
                <a:noFill/>
              </a:ln>
              <a:solidFill>
                <a:prstClr val="black">
                  <a:lumMod val="65000"/>
                  <a:lumOff val="35000"/>
                </a:prstClr>
              </a:solidFill>
              <a:effectLst/>
              <a:uLnTx/>
              <a:uFillTx/>
              <a:latin typeface="Garamond" panose="02020404030301010803" pitchFamily="18" charset="0"/>
              <a:ea typeface="+mn-ea"/>
              <a:cs typeface="+mn-cs"/>
            </a:endParaRPr>
          </a:p>
        </p:txBody>
      </p:sp>
      <p:pic>
        <p:nvPicPr>
          <p:cNvPr id="9" name="Picture 8" descr="A picture containing drawing&#10;&#10;Description automatically generated">
            <a:extLst>
              <a:ext uri="{FF2B5EF4-FFF2-40B4-BE49-F238E27FC236}">
                <a16:creationId xmlns:a16="http://schemas.microsoft.com/office/drawing/2014/main" id="{6A5C7556-75E8-B340-8C47-8DBA1A4EC953}"/>
              </a:ext>
            </a:extLst>
          </p:cNvPr>
          <p:cNvPicPr>
            <a:picLocks noChangeAspect="1"/>
          </p:cNvPicPr>
          <p:nvPr/>
        </p:nvPicPr>
        <p:blipFill>
          <a:blip r:embed="rId5"/>
          <a:stretch>
            <a:fillRect/>
          </a:stretch>
        </p:blipFill>
        <p:spPr>
          <a:xfrm>
            <a:off x="8050787" y="2057782"/>
            <a:ext cx="3656581" cy="2742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Audio 5">
            <a:hlinkClick r:id="" action="ppaction://media"/>
            <a:extLst>
              <a:ext uri="{FF2B5EF4-FFF2-40B4-BE49-F238E27FC236}">
                <a16:creationId xmlns:a16="http://schemas.microsoft.com/office/drawing/2014/main" id="{23225076-A784-436B-B115-C185B2DF5C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725607233"/>
      </p:ext>
    </p:extLst>
  </p:cSld>
  <p:clrMapOvr>
    <a:masterClrMapping/>
  </p:clrMapOvr>
  <mc:AlternateContent xmlns:mc="http://schemas.openxmlformats.org/markup-compatibility/2006" xmlns:p14="http://schemas.microsoft.com/office/powerpoint/2010/main">
    <mc:Choice Requires="p14">
      <p:transition spd="slow" p14:dur="2000" advTm="51763"/>
    </mc:Choice>
    <mc:Fallback xmlns="">
      <p:transition spd="slow" advTm="51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 name="Title 1">
            <a:extLst>
              <a:ext uri="{FF2B5EF4-FFF2-40B4-BE49-F238E27FC236}">
                <a16:creationId xmlns:a16="http://schemas.microsoft.com/office/drawing/2014/main" id="{63ED6BF0-6E24-4ADF-BCF1-A06517A850CC}"/>
              </a:ext>
            </a:extLst>
          </p:cNvPr>
          <p:cNvSpPr>
            <a:spLocks noGrp="1"/>
          </p:cNvSpPr>
          <p:nvPr>
            <p:ph type="title"/>
          </p:nvPr>
        </p:nvSpPr>
        <p:spPr>
          <a:xfrm>
            <a:off x="605198" y="730004"/>
            <a:ext cx="3620836" cy="899780"/>
          </a:xfrm>
        </p:spPr>
        <p:txBody>
          <a:bodyPr anchor="b">
            <a:noAutofit/>
          </a:bodyPr>
          <a:lstStyle/>
          <a:p>
            <a:r>
              <a:rPr lang="en-US" altLang="zh-CN" sz="2400" b="1" dirty="0">
                <a:solidFill>
                  <a:schemeClr val="tx1"/>
                </a:solidFill>
                <a:latin typeface="Garamond" panose="02020404030301010803" pitchFamily="18" charset="0"/>
              </a:rPr>
              <a:t>Does</a:t>
            </a:r>
            <a:r>
              <a:rPr lang="en-US" sz="2400" b="1" dirty="0">
                <a:solidFill>
                  <a:schemeClr val="tx1"/>
                </a:solidFill>
                <a:latin typeface="Garamond" panose="02020404030301010803" pitchFamily="18" charset="0"/>
              </a:rPr>
              <a:t> covid-19 pandemic affect air quality?</a:t>
            </a:r>
          </a:p>
        </p:txBody>
      </p:sp>
      <p:sp>
        <p:nvSpPr>
          <p:cNvPr id="18" name="Rectangle 11">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147F38E8-7E39-4920-B668-A44BBDAE6A4C}"/>
              </a:ext>
            </a:extLst>
          </p:cNvPr>
          <p:cNvSpPr>
            <a:spLocks noGrp="1"/>
          </p:cNvSpPr>
          <p:nvPr>
            <p:ph idx="1"/>
          </p:nvPr>
        </p:nvSpPr>
        <p:spPr>
          <a:xfrm>
            <a:off x="605198" y="2283091"/>
            <a:ext cx="3111668" cy="3417061"/>
          </a:xfrm>
        </p:spPr>
        <p:txBody>
          <a:bodyPr>
            <a:noAutofit/>
          </a:bodyPr>
          <a:lstStyle/>
          <a:p>
            <a:r>
              <a:rPr lang="en-US" sz="2400" dirty="0">
                <a:solidFill>
                  <a:schemeClr val="tx1"/>
                </a:solidFill>
                <a:latin typeface="Garamond" panose="02020404030301010803" pitchFamily="18" charset="0"/>
              </a:rPr>
              <a:t>Air quality in regions of metropolitan areas, for example, Los Angeles, has been significantly improved throughout the pandemic</a:t>
            </a:r>
          </a:p>
          <a:p>
            <a:endParaRPr lang="en-US" sz="2400" dirty="0">
              <a:solidFill>
                <a:schemeClr val="tx1"/>
              </a:solidFill>
              <a:latin typeface="Garamond" panose="02020404030301010803" pitchFamily="18" charset="0"/>
            </a:endParaRPr>
          </a:p>
          <a:p>
            <a:r>
              <a:rPr lang="en-US" sz="2400" dirty="0">
                <a:solidFill>
                  <a:schemeClr val="tx1"/>
                </a:solidFill>
                <a:latin typeface="Garamond" panose="02020404030301010803" pitchFamily="18" charset="0"/>
              </a:rPr>
              <a:t>Social Distancing = Less Air Pollution ? </a:t>
            </a:r>
          </a:p>
        </p:txBody>
      </p:sp>
      <p:sp>
        <p:nvSpPr>
          <p:cNvPr id="19" name="Rectangle 13">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643467"/>
            <a:ext cx="7391400" cy="5564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pic>
        <p:nvPicPr>
          <p:cNvPr id="5" name="Picture 4">
            <a:extLst>
              <a:ext uri="{FF2B5EF4-FFF2-40B4-BE49-F238E27FC236}">
                <a16:creationId xmlns:a16="http://schemas.microsoft.com/office/drawing/2014/main" id="{9DCC162C-6E2F-422E-B6A9-98FFA724E317}"/>
              </a:ext>
            </a:extLst>
          </p:cNvPr>
          <p:cNvPicPr>
            <a:picLocks noChangeAspect="1"/>
          </p:cNvPicPr>
          <p:nvPr/>
        </p:nvPicPr>
        <p:blipFill>
          <a:blip r:embed="rId5"/>
          <a:stretch>
            <a:fillRect/>
          </a:stretch>
        </p:blipFill>
        <p:spPr>
          <a:xfrm>
            <a:off x="4711748" y="1542743"/>
            <a:ext cx="6074784" cy="3766366"/>
          </a:xfrm>
          <a:prstGeom prst="rect">
            <a:avLst/>
          </a:prstGeom>
        </p:spPr>
      </p:pic>
      <p:sp>
        <p:nvSpPr>
          <p:cNvPr id="4" name="Slide Number Placeholder 3">
            <a:extLst>
              <a:ext uri="{FF2B5EF4-FFF2-40B4-BE49-F238E27FC236}">
                <a16:creationId xmlns:a16="http://schemas.microsoft.com/office/drawing/2014/main" id="{D193877A-876F-41DA-9432-372426E73106}"/>
              </a:ext>
            </a:extLst>
          </p:cNvPr>
          <p:cNvSpPr>
            <a:spLocks noGrp="1"/>
          </p:cNvSpPr>
          <p:nvPr>
            <p:ph type="sldNum" sz="quarter" idx="12"/>
          </p:nvPr>
        </p:nvSpPr>
        <p:spPr>
          <a:xfrm>
            <a:off x="8610601" y="6375679"/>
            <a:ext cx="2819399" cy="345796"/>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82AFB3C-E128-A24E-9B15-C1182298B076}" type="slidenum">
              <a:rPr kumimoji="0" lang="en-US" sz="1200" b="0" i="0" u="none" strike="noStrike" kern="1200" cap="none" spc="0" normalizeH="0" baseline="0" noProof="0" smtClean="0">
                <a:ln>
                  <a:noFill/>
                </a:ln>
                <a:solidFill>
                  <a:prstClr val="black">
                    <a:lumMod val="65000"/>
                    <a:lumOff val="3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4</a:t>
            </a:fld>
            <a:endParaRPr kumimoji="0" lang="en-US" sz="1200" b="0" i="0" u="none" strike="noStrike" kern="1200" cap="none" spc="0" normalizeH="0" baseline="0" noProof="0">
              <a:ln>
                <a:noFill/>
              </a:ln>
              <a:solidFill>
                <a:prstClr val="black">
                  <a:lumMod val="65000"/>
                  <a:lumOff val="35000"/>
                </a:prstClr>
              </a:solidFill>
              <a:effectLst/>
              <a:uLnTx/>
              <a:uFillTx/>
              <a:latin typeface="Garamond" panose="02020404030301010803" pitchFamily="18" charset="0"/>
              <a:ea typeface="+mn-ea"/>
              <a:cs typeface="+mn-cs"/>
            </a:endParaRPr>
          </a:p>
        </p:txBody>
      </p:sp>
      <p:sp>
        <p:nvSpPr>
          <p:cNvPr id="20" name="Text Box 2">
            <a:extLst>
              <a:ext uri="{FF2B5EF4-FFF2-40B4-BE49-F238E27FC236}">
                <a16:creationId xmlns:a16="http://schemas.microsoft.com/office/drawing/2014/main" id="{62DD5CD4-A400-4C02-9BBE-1974BF86104A}"/>
              </a:ext>
            </a:extLst>
          </p:cNvPr>
          <p:cNvSpPr txBox="1">
            <a:spLocks noChangeArrowheads="1"/>
          </p:cNvSpPr>
          <p:nvPr/>
        </p:nvSpPr>
        <p:spPr bwMode="auto">
          <a:xfrm>
            <a:off x="8742948" y="5009828"/>
            <a:ext cx="2422358" cy="4751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lvl="0" indent="0" algn="ctr" defTabSz="457200" rtl="0" eaLnBrk="1" fontAlgn="auto" latinLnBrk="0" hangingPunct="1">
              <a:lnSpc>
                <a:spcPct val="107000"/>
              </a:lnSpc>
              <a:spcBef>
                <a:spcPts val="0"/>
              </a:spcBef>
              <a:spcAft>
                <a:spcPts val="80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Garamond" panose="02020404030301010803" pitchFamily="18" charset="0"/>
                <a:ea typeface="DengXian" panose="02010600030101010101" pitchFamily="2" charset="-122"/>
                <a:cs typeface="Times New Roman" panose="02020603050405020304" pitchFamily="18" charset="0"/>
              </a:rPr>
              <a:t>(</a:t>
            </a:r>
            <a:r>
              <a:rPr kumimoji="0" lang="en-US" sz="2400" b="0" i="1" u="none" strike="noStrike" kern="1200" cap="none" spc="0" normalizeH="0" baseline="0" noProof="0" dirty="0" err="1">
                <a:ln>
                  <a:noFill/>
                </a:ln>
                <a:solidFill>
                  <a:prstClr val="black"/>
                </a:solidFill>
                <a:effectLst/>
                <a:uLnTx/>
                <a:uFillTx/>
                <a:latin typeface="Garamond" panose="02020404030301010803" pitchFamily="18" charset="0"/>
                <a:ea typeface="DengXian" panose="02010600030101010101" pitchFamily="2" charset="-122"/>
                <a:cs typeface="Times New Roman" panose="02020603050405020304" pitchFamily="18" charset="0"/>
              </a:rPr>
              <a:t>Kann</a:t>
            </a:r>
            <a:r>
              <a:rPr kumimoji="0" lang="en-US" sz="2400" b="0" i="1" u="none" strike="noStrike" kern="1200" cap="none" spc="0" normalizeH="0" baseline="0" noProof="0" dirty="0">
                <a:ln>
                  <a:noFill/>
                </a:ln>
                <a:solidFill>
                  <a:prstClr val="black"/>
                </a:solidFill>
                <a:effectLst/>
                <a:uLnTx/>
                <a:uFillTx/>
                <a:latin typeface="Garamond" panose="02020404030301010803" pitchFamily="18" charset="0"/>
                <a:ea typeface="DengXian" panose="02010600030101010101" pitchFamily="2" charset="-122"/>
                <a:cs typeface="Times New Roman" panose="02020603050405020304" pitchFamily="18" charset="0"/>
              </a:rPr>
              <a:t>, 2020)</a:t>
            </a:r>
          </a:p>
        </p:txBody>
      </p:sp>
      <p:sp>
        <p:nvSpPr>
          <p:cNvPr id="21" name="Text Box 2">
            <a:extLst>
              <a:ext uri="{FF2B5EF4-FFF2-40B4-BE49-F238E27FC236}">
                <a16:creationId xmlns:a16="http://schemas.microsoft.com/office/drawing/2014/main" id="{E61DFCFD-B52C-40B1-89B3-993F5AA450F6}"/>
              </a:ext>
            </a:extLst>
          </p:cNvPr>
          <p:cNvSpPr txBox="1">
            <a:spLocks noChangeArrowheads="1"/>
          </p:cNvSpPr>
          <p:nvPr/>
        </p:nvSpPr>
        <p:spPr bwMode="auto">
          <a:xfrm>
            <a:off x="8494149" y="1143337"/>
            <a:ext cx="2115664" cy="972895"/>
          </a:xfrm>
          <a:prstGeom prst="rect">
            <a:avLst/>
          </a:prstGeom>
          <a:noFill/>
          <a:ln w="9525">
            <a:noFill/>
            <a:miter lim="800000"/>
            <a:headEnd/>
            <a:tailEnd/>
          </a:ln>
        </p:spPr>
        <p:txBody>
          <a:bodyPr rot="0" vert="horz" wrap="square" lIns="91440" tIns="45720" rIns="91440" bIns="45720" anchor="t" anchorCtr="0">
            <a:spAutoFit/>
          </a:bodyPr>
          <a:lstStyle/>
          <a:p>
            <a:pPr marL="0" marR="0" lvl="0" indent="0" algn="ctr" defTabSz="457200" rtl="0" eaLnBrk="1" fontAlgn="auto" latinLnBrk="0" hangingPunct="1">
              <a:lnSpc>
                <a:spcPct val="107000"/>
              </a:lnSpc>
              <a:spcBef>
                <a:spcPts val="0"/>
              </a:spcBef>
              <a:spcAft>
                <a:spcPts val="80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Garamond" panose="02020404030301010803" pitchFamily="18" charset="0"/>
                <a:ea typeface="DengXian" panose="02010600030101010101" pitchFamily="2" charset="-122"/>
                <a:cs typeface="Times New Roman" panose="02020603050405020304" pitchFamily="18" charset="0"/>
              </a:rPr>
              <a:t>March</a:t>
            </a: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DengXian"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Garamond" panose="02020404030301010803" pitchFamily="18" charset="0"/>
                <a:ea typeface="DengXian" panose="02010600030101010101" pitchFamily="2" charset="-122"/>
                <a:cs typeface="Times New Roman" panose="02020603050405020304" pitchFamily="18" charset="0"/>
              </a:rPr>
              <a:t>2020</a:t>
            </a:r>
            <a:endPar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DengXian" panose="02010600030101010101" pitchFamily="2" charset="-122"/>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DengXian" panose="02010600030101010101" pitchFamily="2" charset="-122"/>
                <a:cs typeface="Times New Roman" panose="02020603050405020304" pitchFamily="18" charset="0"/>
              </a:rPr>
              <a:t> </a:t>
            </a:r>
          </a:p>
        </p:txBody>
      </p:sp>
      <p:sp>
        <p:nvSpPr>
          <p:cNvPr id="22" name="Text Box 2">
            <a:extLst>
              <a:ext uri="{FF2B5EF4-FFF2-40B4-BE49-F238E27FC236}">
                <a16:creationId xmlns:a16="http://schemas.microsoft.com/office/drawing/2014/main" id="{C992F12C-F945-47A4-A924-E4B45FE4B621}"/>
              </a:ext>
            </a:extLst>
          </p:cNvPr>
          <p:cNvSpPr txBox="1">
            <a:spLocks noChangeArrowheads="1"/>
          </p:cNvSpPr>
          <p:nvPr/>
        </p:nvSpPr>
        <p:spPr bwMode="auto">
          <a:xfrm>
            <a:off x="5256737" y="1136381"/>
            <a:ext cx="1827711" cy="972895"/>
          </a:xfrm>
          <a:prstGeom prst="rect">
            <a:avLst/>
          </a:prstGeom>
          <a:noFill/>
          <a:ln w="9525">
            <a:noFill/>
            <a:miter lim="800000"/>
            <a:headEnd/>
            <a:tailEnd/>
          </a:ln>
        </p:spPr>
        <p:txBody>
          <a:bodyPr rot="0" vert="horz" wrap="square" lIns="91440" tIns="45720" rIns="91440" bIns="45720" anchor="t" anchorCtr="0">
            <a:spAutoFit/>
          </a:bodyPr>
          <a:lstStyle/>
          <a:p>
            <a:pPr marL="0" marR="0" lvl="0" indent="0" algn="ctr" defTabSz="457200" rtl="0" eaLnBrk="1" fontAlgn="auto" latinLnBrk="0" hangingPunct="1">
              <a:lnSpc>
                <a:spcPct val="107000"/>
              </a:lnSpc>
              <a:spcBef>
                <a:spcPts val="0"/>
              </a:spcBef>
              <a:spcAft>
                <a:spcPts val="80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DengXian" panose="02010600030101010101" pitchFamily="2" charset="-122"/>
                <a:cs typeface="Times New Roman" panose="02020603050405020304" pitchFamily="18" charset="0"/>
              </a:rPr>
              <a:t>July 1998</a:t>
            </a: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DengXian" panose="02010600030101010101" pitchFamily="2" charset="-122"/>
                <a:cs typeface="Times New Roman" panose="02020603050405020304" pitchFamily="18" charset="0"/>
              </a:rPr>
              <a:t> </a:t>
            </a:r>
          </a:p>
        </p:txBody>
      </p:sp>
      <p:pic>
        <p:nvPicPr>
          <p:cNvPr id="11" name="Audio 10">
            <a:hlinkClick r:id="" action="ppaction://media"/>
            <a:extLst>
              <a:ext uri="{FF2B5EF4-FFF2-40B4-BE49-F238E27FC236}">
                <a16:creationId xmlns:a16="http://schemas.microsoft.com/office/drawing/2014/main" id="{68084F24-D355-4AE7-A1CA-F07055450A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362675234"/>
      </p:ext>
    </p:extLst>
  </p:cSld>
  <p:clrMapOvr>
    <a:masterClrMapping/>
  </p:clrMapOvr>
  <mc:AlternateContent xmlns:mc="http://schemas.openxmlformats.org/markup-compatibility/2006" xmlns:p14="http://schemas.microsoft.com/office/powerpoint/2010/main">
    <mc:Choice Requires="p14">
      <p:transition spd="slow" p14:dur="2000" advTm="43200"/>
    </mc:Choice>
    <mc:Fallback xmlns="">
      <p:transition spd="slow" advTm="43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 name="Title 1">
            <a:extLst>
              <a:ext uri="{FF2B5EF4-FFF2-40B4-BE49-F238E27FC236}">
                <a16:creationId xmlns:a16="http://schemas.microsoft.com/office/drawing/2014/main" id="{DF0AE3F7-0FB1-4B29-BBF4-431F2FC151A0}"/>
              </a:ext>
            </a:extLst>
          </p:cNvPr>
          <p:cNvSpPr>
            <a:spLocks noGrp="1"/>
          </p:cNvSpPr>
          <p:nvPr>
            <p:ph type="title"/>
          </p:nvPr>
        </p:nvSpPr>
        <p:spPr>
          <a:xfrm>
            <a:off x="605197" y="643467"/>
            <a:ext cx="3698120" cy="899780"/>
          </a:xfrm>
        </p:spPr>
        <p:txBody>
          <a:bodyPr anchor="b">
            <a:normAutofit/>
          </a:bodyPr>
          <a:lstStyle/>
          <a:p>
            <a:r>
              <a:rPr lang="en-US" sz="2400" b="1" dirty="0">
                <a:solidFill>
                  <a:schemeClr val="tx1"/>
                </a:solidFill>
                <a:latin typeface="Garamond" panose="02020404030301010803" pitchFamily="18" charset="0"/>
              </a:rPr>
              <a:t>Air quality variables</a:t>
            </a:r>
          </a:p>
        </p:txBody>
      </p:sp>
      <p:sp>
        <p:nvSpPr>
          <p:cNvPr id="75" name="Rectangle 74">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0E67CED-6AA8-4741-BE57-748966D3F888}"/>
              </a:ext>
            </a:extLst>
          </p:cNvPr>
          <p:cNvSpPr>
            <a:spLocks noGrp="1"/>
          </p:cNvSpPr>
          <p:nvPr>
            <p:ph idx="1"/>
          </p:nvPr>
        </p:nvSpPr>
        <p:spPr>
          <a:xfrm>
            <a:off x="605197" y="2149642"/>
            <a:ext cx="3111668" cy="4058745"/>
          </a:xfrm>
        </p:spPr>
        <p:txBody>
          <a:bodyPr>
            <a:normAutofit/>
          </a:bodyPr>
          <a:lstStyle/>
          <a:p>
            <a:r>
              <a:rPr lang="en-US" sz="2400" dirty="0">
                <a:solidFill>
                  <a:schemeClr val="tx1"/>
                </a:solidFill>
                <a:latin typeface="Garamond" panose="02020404030301010803" pitchFamily="18" charset="0"/>
              </a:rPr>
              <a:t>Particle Pollution (particulate matter)</a:t>
            </a:r>
          </a:p>
          <a:p>
            <a:r>
              <a:rPr lang="en-US" sz="2400" dirty="0">
                <a:solidFill>
                  <a:schemeClr val="tx1"/>
                </a:solidFill>
                <a:latin typeface="Garamond" panose="02020404030301010803" pitchFamily="18" charset="0"/>
              </a:rPr>
              <a:t>Ground-level ozone.</a:t>
            </a:r>
          </a:p>
          <a:p>
            <a:r>
              <a:rPr lang="en-US" sz="2400" dirty="0">
                <a:solidFill>
                  <a:schemeClr val="tx1"/>
                </a:solidFill>
                <a:latin typeface="Garamond" panose="02020404030301010803" pitchFamily="18" charset="0"/>
              </a:rPr>
              <a:t>Carbon monoxide.</a:t>
            </a:r>
          </a:p>
          <a:p>
            <a:r>
              <a:rPr lang="en-US" sz="2400" dirty="0">
                <a:solidFill>
                  <a:schemeClr val="tx1"/>
                </a:solidFill>
                <a:latin typeface="Garamond" panose="02020404030301010803" pitchFamily="18" charset="0"/>
              </a:rPr>
              <a:t>Sulfur oxides.</a:t>
            </a:r>
          </a:p>
          <a:p>
            <a:r>
              <a:rPr lang="en-US" sz="2400" dirty="0">
                <a:solidFill>
                  <a:schemeClr val="tx1"/>
                </a:solidFill>
                <a:latin typeface="Garamond" panose="02020404030301010803" pitchFamily="18" charset="0"/>
              </a:rPr>
              <a:t>Nitrogen oxides</a:t>
            </a:r>
          </a:p>
          <a:p>
            <a:r>
              <a:rPr lang="en-US" sz="2400" dirty="0">
                <a:solidFill>
                  <a:schemeClr val="tx1"/>
                </a:solidFill>
                <a:latin typeface="Garamond" panose="02020404030301010803" pitchFamily="18" charset="0"/>
              </a:rPr>
              <a:t>Lead</a:t>
            </a:r>
          </a:p>
        </p:txBody>
      </p:sp>
      <p:sp>
        <p:nvSpPr>
          <p:cNvPr id="77" name="Rectangle 76">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643467"/>
            <a:ext cx="7391400" cy="5564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pic>
        <p:nvPicPr>
          <p:cNvPr id="1028" name="Picture 4">
            <a:extLst>
              <a:ext uri="{FF2B5EF4-FFF2-40B4-BE49-F238E27FC236}">
                <a16:creationId xmlns:a16="http://schemas.microsoft.com/office/drawing/2014/main" id="{BB618B17-A01C-4401-ACDD-D9DA1F0CD44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92914" y="1215202"/>
            <a:ext cx="6712451" cy="448056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DBE6281-C57F-4ACB-B343-F5C1CC8D7AFC}"/>
              </a:ext>
            </a:extLst>
          </p:cNvPr>
          <p:cNvSpPr>
            <a:spLocks noGrp="1"/>
          </p:cNvSpPr>
          <p:nvPr>
            <p:ph type="sldNum" sz="quarter" idx="12"/>
          </p:nvPr>
        </p:nvSpPr>
        <p:spPr>
          <a:xfrm>
            <a:off x="8610601" y="6375679"/>
            <a:ext cx="2819399" cy="345796"/>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82AFB3C-E128-A24E-9B15-C1182298B076}" type="slidenum">
              <a:rPr kumimoji="0" lang="en-US" sz="1200" b="0" i="0" u="none" strike="noStrike" kern="1200" cap="none" spc="0" normalizeH="0" baseline="0" noProof="0" smtClean="0">
                <a:ln>
                  <a:noFill/>
                </a:ln>
                <a:solidFill>
                  <a:prstClr val="black">
                    <a:lumMod val="65000"/>
                    <a:lumOff val="3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5</a:t>
            </a:fld>
            <a:endParaRPr kumimoji="0" lang="en-US" sz="1200" b="0" i="0" u="none" strike="noStrike" kern="1200" cap="none" spc="0" normalizeH="0" baseline="0" noProof="0">
              <a:ln>
                <a:noFill/>
              </a:ln>
              <a:solidFill>
                <a:prstClr val="black">
                  <a:lumMod val="65000"/>
                  <a:lumOff val="35000"/>
                </a:prstClr>
              </a:solidFill>
              <a:effectLst/>
              <a:uLnTx/>
              <a:uFillTx/>
              <a:latin typeface="Garamond" panose="02020404030301010803" pitchFamily="18" charset="0"/>
              <a:ea typeface="+mn-ea"/>
              <a:cs typeface="+mn-cs"/>
            </a:endParaRPr>
          </a:p>
        </p:txBody>
      </p:sp>
      <p:sp>
        <p:nvSpPr>
          <p:cNvPr id="10" name="Text Box 2">
            <a:extLst>
              <a:ext uri="{FF2B5EF4-FFF2-40B4-BE49-F238E27FC236}">
                <a16:creationId xmlns:a16="http://schemas.microsoft.com/office/drawing/2014/main" id="{A1C13C1E-3023-49F4-B017-B1FF25691D8E}"/>
              </a:ext>
            </a:extLst>
          </p:cNvPr>
          <p:cNvSpPr txBox="1">
            <a:spLocks noChangeArrowheads="1"/>
          </p:cNvSpPr>
          <p:nvPr/>
        </p:nvSpPr>
        <p:spPr bwMode="auto">
          <a:xfrm>
            <a:off x="7472002" y="5764024"/>
            <a:ext cx="3776183" cy="4751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lvl="0" indent="0" algn="ctr" defTabSz="457200" rtl="0" eaLnBrk="1" fontAlgn="auto" latinLnBrk="0" hangingPunct="1">
              <a:lnSpc>
                <a:spcPct val="107000"/>
              </a:lnSpc>
              <a:spcBef>
                <a:spcPts val="0"/>
              </a:spcBef>
              <a:spcAft>
                <a:spcPts val="80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Garamond" panose="02020404030301010803" pitchFamily="18" charset="0"/>
                <a:ea typeface="DengXian" panose="02010600030101010101" pitchFamily="2" charset="-122"/>
                <a:cs typeface="Times New Roman" panose="02020603050405020304" pitchFamily="18" charset="0"/>
              </a:rPr>
              <a:t>(Industrial Degreasers, 2018)</a:t>
            </a:r>
          </a:p>
        </p:txBody>
      </p:sp>
      <p:pic>
        <p:nvPicPr>
          <p:cNvPr id="5" name="Audio 4">
            <a:hlinkClick r:id="" action="ppaction://media"/>
            <a:extLst>
              <a:ext uri="{FF2B5EF4-FFF2-40B4-BE49-F238E27FC236}">
                <a16:creationId xmlns:a16="http://schemas.microsoft.com/office/drawing/2014/main" id="{6DA69B76-F8A6-4184-AABE-4F9D37C238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4062984280"/>
      </p:ext>
    </p:extLst>
  </p:cSld>
  <p:clrMapOvr>
    <a:masterClrMapping/>
  </p:clrMapOvr>
  <mc:AlternateContent xmlns:mc="http://schemas.openxmlformats.org/markup-compatibility/2006" xmlns:p14="http://schemas.microsoft.com/office/powerpoint/2010/main">
    <mc:Choice Requires="p14">
      <p:transition spd="slow" p14:dur="2000" advTm="71940"/>
    </mc:Choice>
    <mc:Fallback xmlns="">
      <p:transition spd="slow" advTm="71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6" name="Title 5">
            <a:extLst>
              <a:ext uri="{FF2B5EF4-FFF2-40B4-BE49-F238E27FC236}">
                <a16:creationId xmlns:a16="http://schemas.microsoft.com/office/drawing/2014/main" id="{A54B6F2D-1DC5-3E45-B449-9456CD0ADAB8}"/>
              </a:ext>
            </a:extLst>
          </p:cNvPr>
          <p:cNvSpPr>
            <a:spLocks noGrp="1"/>
          </p:cNvSpPr>
          <p:nvPr>
            <p:ph type="title"/>
          </p:nvPr>
        </p:nvSpPr>
        <p:spPr>
          <a:xfrm>
            <a:off x="688464" y="2480752"/>
            <a:ext cx="3819215" cy="1253029"/>
          </a:xfrm>
        </p:spPr>
        <p:txBody>
          <a:bodyPr anchor="ctr">
            <a:normAutofit/>
          </a:bodyPr>
          <a:lstStyle/>
          <a:p>
            <a:pPr algn="r"/>
            <a:r>
              <a:rPr lang="en-US" sz="4800" b="1" dirty="0">
                <a:latin typeface="Garamond" panose="02020404030301010803" pitchFamily="18" charset="0"/>
              </a:rPr>
              <a:t>Question</a:t>
            </a:r>
          </a:p>
        </p:txBody>
      </p:sp>
      <p:cxnSp>
        <p:nvCxnSpPr>
          <p:cNvPr id="13" name="Straight Connector 12">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C74B3FA-F5FA-FE48-89D9-56646F5DC5DF}"/>
              </a:ext>
            </a:extLst>
          </p:cNvPr>
          <p:cNvSpPr>
            <a:spLocks noGrp="1"/>
          </p:cNvSpPr>
          <p:nvPr>
            <p:ph idx="1"/>
          </p:nvPr>
        </p:nvSpPr>
        <p:spPr>
          <a:xfrm>
            <a:off x="4976031" y="1153287"/>
            <a:ext cx="6453969" cy="4551426"/>
          </a:xfrm>
        </p:spPr>
        <p:txBody>
          <a:bodyPr anchor="ctr">
            <a:normAutofit/>
          </a:bodyPr>
          <a:lstStyle/>
          <a:p>
            <a:pPr marL="514350" indent="-514350">
              <a:buAutoNum type="alphaUcPeriod"/>
            </a:pPr>
            <a:r>
              <a:rPr lang="en-US" sz="2400" dirty="0">
                <a:solidFill>
                  <a:schemeClr val="tx1"/>
                </a:solidFill>
                <a:latin typeface="Garamond" panose="02020404030301010803" pitchFamily="18" charset="0"/>
              </a:rPr>
              <a:t>How </a:t>
            </a:r>
            <a:r>
              <a:rPr lang="en-US" sz="2400" dirty="0">
                <a:solidFill>
                  <a:srgbClr val="FF0000"/>
                </a:solidFill>
                <a:latin typeface="Garamond" panose="02020404030301010803" pitchFamily="18" charset="0"/>
              </a:rPr>
              <a:t>social distancing policies </a:t>
            </a:r>
            <a:r>
              <a:rPr lang="en-US" sz="2400" dirty="0">
                <a:solidFill>
                  <a:schemeClr val="tx1"/>
                </a:solidFill>
                <a:latin typeface="Garamond" panose="02020404030301010803" pitchFamily="18" charset="0"/>
              </a:rPr>
              <a:t>affect the general </a:t>
            </a:r>
            <a:r>
              <a:rPr lang="en-US" sz="2400" dirty="0">
                <a:solidFill>
                  <a:srgbClr val="FF0000"/>
                </a:solidFill>
                <a:latin typeface="Garamond" panose="02020404030301010803" pitchFamily="18" charset="0"/>
              </a:rPr>
              <a:t>air quality </a:t>
            </a:r>
            <a:r>
              <a:rPr lang="en-US" sz="2400" dirty="0">
                <a:solidFill>
                  <a:schemeClr val="tx1"/>
                </a:solidFill>
                <a:latin typeface="Garamond" panose="02020404030301010803" pitchFamily="18" charset="0"/>
              </a:rPr>
              <a:t>in regions where air pollution are prolonged issues, e.g., Los Angeles, CA?</a:t>
            </a:r>
          </a:p>
          <a:p>
            <a:pPr marL="514350" indent="-514350">
              <a:buAutoNum type="alphaUcPeriod"/>
            </a:pPr>
            <a:endParaRPr lang="en-US" sz="2400" dirty="0">
              <a:solidFill>
                <a:schemeClr val="tx1"/>
              </a:solidFill>
              <a:latin typeface="Garamond" panose="02020404030301010803" pitchFamily="18" charset="0"/>
            </a:endParaRPr>
          </a:p>
          <a:p>
            <a:pPr marL="514350" indent="-514350">
              <a:buAutoNum type="alphaUcPeriod"/>
            </a:pPr>
            <a:r>
              <a:rPr lang="en-US" sz="2400" dirty="0">
                <a:solidFill>
                  <a:schemeClr val="tx1"/>
                </a:solidFill>
                <a:latin typeface="Garamond" panose="02020404030301010803" pitchFamily="18" charset="0"/>
              </a:rPr>
              <a:t>What </a:t>
            </a:r>
            <a:r>
              <a:rPr lang="en-US" sz="2400" dirty="0">
                <a:solidFill>
                  <a:srgbClr val="FF0000"/>
                </a:solidFill>
                <a:latin typeface="Garamond" panose="02020404030301010803" pitchFamily="18" charset="0"/>
              </a:rPr>
              <a:t>type of air quality</a:t>
            </a:r>
            <a:r>
              <a:rPr lang="en-US" sz="2400" dirty="0">
                <a:solidFill>
                  <a:schemeClr val="tx1"/>
                </a:solidFill>
                <a:latin typeface="Garamond" panose="02020404030301010803" pitchFamily="18" charset="0"/>
              </a:rPr>
              <a:t>, e.g., NO</a:t>
            </a:r>
            <a:r>
              <a:rPr lang="en-US" sz="2400" baseline="-25000" dirty="0">
                <a:solidFill>
                  <a:schemeClr val="tx1"/>
                </a:solidFill>
                <a:latin typeface="Garamond" panose="02020404030301010803" pitchFamily="18" charset="0"/>
              </a:rPr>
              <a:t>2</a:t>
            </a:r>
            <a:r>
              <a:rPr lang="en-US" sz="2400" dirty="0">
                <a:solidFill>
                  <a:schemeClr val="tx1"/>
                </a:solidFill>
                <a:latin typeface="Garamond" panose="02020404030301010803" pitchFamily="18" charset="0"/>
              </a:rPr>
              <a:t> or O</a:t>
            </a:r>
            <a:r>
              <a:rPr lang="en-US" sz="2400" baseline="-25000" dirty="0">
                <a:solidFill>
                  <a:schemeClr val="tx1"/>
                </a:solidFill>
                <a:latin typeface="Garamond" panose="02020404030301010803" pitchFamily="18" charset="0"/>
              </a:rPr>
              <a:t>3</a:t>
            </a:r>
            <a:r>
              <a:rPr lang="en-US" sz="2400" dirty="0">
                <a:solidFill>
                  <a:schemeClr val="tx1"/>
                </a:solidFill>
                <a:latin typeface="Garamond" panose="02020404030301010803" pitchFamily="18" charset="0"/>
              </a:rPr>
              <a:t>, is the mostly impacted by social distancing?</a:t>
            </a:r>
          </a:p>
          <a:p>
            <a:pPr marL="514350" indent="-514350">
              <a:buAutoNum type="alphaUcPeriod"/>
            </a:pPr>
            <a:endParaRPr lang="en-US" sz="2400" dirty="0">
              <a:solidFill>
                <a:schemeClr val="tx1"/>
              </a:solidFill>
              <a:latin typeface="Garamond" panose="02020404030301010803" pitchFamily="18" charset="0"/>
            </a:endParaRPr>
          </a:p>
          <a:p>
            <a:pPr marL="514350" indent="-514350">
              <a:buAutoNum type="alphaUcPeriod"/>
            </a:pPr>
            <a:r>
              <a:rPr lang="en-US" sz="2400" dirty="0">
                <a:solidFill>
                  <a:schemeClr val="tx1"/>
                </a:solidFill>
                <a:latin typeface="Garamond" panose="02020404030301010803" pitchFamily="18" charset="0"/>
              </a:rPr>
              <a:t>Whether there exists a </a:t>
            </a:r>
            <a:r>
              <a:rPr lang="en-US" sz="2400" dirty="0">
                <a:solidFill>
                  <a:srgbClr val="FF0000"/>
                </a:solidFill>
                <a:latin typeface="Garamond" panose="02020404030301010803" pitchFamily="18" charset="0"/>
              </a:rPr>
              <a:t>dynamic feedback between </a:t>
            </a:r>
            <a:r>
              <a:rPr lang="en-US" sz="2400" dirty="0">
                <a:solidFill>
                  <a:schemeClr val="tx1"/>
                </a:solidFill>
                <a:latin typeface="Garamond" panose="02020404030301010803" pitchFamily="18" charset="0"/>
              </a:rPr>
              <a:t>air quality and Covid-19 infections?</a:t>
            </a:r>
          </a:p>
          <a:p>
            <a:endParaRPr lang="en-US" sz="2400" dirty="0">
              <a:solidFill>
                <a:schemeClr val="tx1"/>
              </a:solidFill>
              <a:latin typeface="Garamond" panose="02020404030301010803" pitchFamily="18" charset="0"/>
            </a:endParaRPr>
          </a:p>
          <a:p>
            <a:endParaRPr lang="en-US" sz="2400" dirty="0">
              <a:solidFill>
                <a:schemeClr val="tx1"/>
              </a:solidFill>
              <a:latin typeface="Garamond" panose="02020404030301010803" pitchFamily="18" charset="0"/>
            </a:endParaRPr>
          </a:p>
        </p:txBody>
      </p:sp>
      <p:sp>
        <p:nvSpPr>
          <p:cNvPr id="15" name="Rectangle 14">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72F8DCAA-5552-484C-B1E3-495219D2F924}"/>
              </a:ext>
            </a:extLst>
          </p:cNvPr>
          <p:cNvSpPr>
            <a:spLocks noGrp="1"/>
          </p:cNvSpPr>
          <p:nvPr>
            <p:ph type="sldNum" sz="quarter" idx="12"/>
          </p:nvPr>
        </p:nvSpPr>
        <p:spPr>
          <a:xfrm>
            <a:off x="8610601" y="6375679"/>
            <a:ext cx="2819399" cy="345796"/>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82AFB3C-E128-A24E-9B15-C1182298B076}" type="slidenum">
              <a:rPr kumimoji="0" lang="en-US" sz="1200" b="0" i="0" u="none" strike="noStrike" kern="1200" cap="none" spc="0" normalizeH="0" baseline="0" noProof="0" smtClean="0">
                <a:ln>
                  <a:noFill/>
                </a:ln>
                <a:solidFill>
                  <a:prstClr val="black">
                    <a:lumMod val="65000"/>
                    <a:lumOff val="3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6</a:t>
            </a:fld>
            <a:endParaRPr kumimoji="0" lang="en-US" sz="1200" b="0" i="0" u="none" strike="noStrike" kern="1200" cap="none" spc="0" normalizeH="0" baseline="0" noProof="0">
              <a:ln>
                <a:noFill/>
              </a:ln>
              <a:solidFill>
                <a:prstClr val="black">
                  <a:lumMod val="65000"/>
                  <a:lumOff val="35000"/>
                </a:prstClr>
              </a:solidFill>
              <a:effectLst/>
              <a:uLnTx/>
              <a:uFillTx/>
              <a:latin typeface="Garamond" panose="02020404030301010803" pitchFamily="18" charset="0"/>
              <a:ea typeface="+mn-ea"/>
              <a:cs typeface="+mn-cs"/>
            </a:endParaRPr>
          </a:p>
        </p:txBody>
      </p:sp>
      <p:pic>
        <p:nvPicPr>
          <p:cNvPr id="2" name="Audio 1">
            <a:hlinkClick r:id="" action="ppaction://media"/>
            <a:extLst>
              <a:ext uri="{FF2B5EF4-FFF2-40B4-BE49-F238E27FC236}">
                <a16:creationId xmlns:a16="http://schemas.microsoft.com/office/drawing/2014/main" id="{416B08D2-A311-4344-B40E-7BC1743E14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796444017"/>
      </p:ext>
    </p:extLst>
  </p:cSld>
  <p:clrMapOvr>
    <a:masterClrMapping/>
  </p:clrMapOvr>
  <mc:AlternateContent xmlns:mc="http://schemas.openxmlformats.org/markup-compatibility/2006" xmlns:p14="http://schemas.microsoft.com/office/powerpoint/2010/main">
    <mc:Choice Requires="p14">
      <p:transition spd="slow" p14:dur="2000" advTm="37586"/>
    </mc:Choice>
    <mc:Fallback xmlns="">
      <p:transition spd="slow" advTm="37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5" name="Rectangle 74">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0E67CED-6AA8-4741-BE57-748966D3F888}"/>
              </a:ext>
            </a:extLst>
          </p:cNvPr>
          <p:cNvSpPr>
            <a:spLocks noGrp="1"/>
          </p:cNvSpPr>
          <p:nvPr>
            <p:ph idx="1"/>
          </p:nvPr>
        </p:nvSpPr>
        <p:spPr>
          <a:xfrm>
            <a:off x="519111" y="1393186"/>
            <a:ext cx="3111668" cy="4594953"/>
          </a:xfrm>
        </p:spPr>
        <p:txBody>
          <a:bodyPr>
            <a:normAutofit fontScale="92500"/>
          </a:bodyPr>
          <a:lstStyle/>
          <a:p>
            <a:endParaRPr lang="en-US" sz="2400" dirty="0">
              <a:solidFill>
                <a:schemeClr val="tx1"/>
              </a:solidFill>
              <a:latin typeface="Garamond" panose="02020404030301010803" pitchFamily="18" charset="0"/>
            </a:endParaRPr>
          </a:p>
          <a:p>
            <a:r>
              <a:rPr lang="en-US" sz="2400" dirty="0">
                <a:solidFill>
                  <a:schemeClr val="tx1"/>
                </a:solidFill>
                <a:latin typeface="Garamond" panose="02020404030301010803" pitchFamily="18" charset="0"/>
              </a:rPr>
              <a:t>Nitrogen oxides </a:t>
            </a:r>
            <a:r>
              <a:rPr lang="zh-CN" altLang="en-US" sz="2400" dirty="0">
                <a:solidFill>
                  <a:schemeClr val="tx1"/>
                </a:solidFill>
                <a:latin typeface="Garamond" panose="02020404030301010803" pitchFamily="18" charset="0"/>
              </a:rPr>
              <a:t>（</a:t>
            </a:r>
            <a:r>
              <a:rPr lang="en-US" altLang="zh-CN" sz="2400" dirty="0">
                <a:solidFill>
                  <a:schemeClr val="tx1"/>
                </a:solidFill>
                <a:latin typeface="Garamond" panose="02020404030301010803" pitchFamily="18" charset="0"/>
              </a:rPr>
              <a:t>NO</a:t>
            </a:r>
            <a:r>
              <a:rPr lang="en-US" altLang="zh-CN" sz="2400" baseline="-25000" dirty="0">
                <a:solidFill>
                  <a:schemeClr val="tx1"/>
                </a:solidFill>
                <a:latin typeface="Garamond" panose="02020404030301010803" pitchFamily="18" charset="0"/>
              </a:rPr>
              <a:t>2</a:t>
            </a:r>
            <a:r>
              <a:rPr lang="zh-CN" altLang="en-US" sz="2400" dirty="0">
                <a:solidFill>
                  <a:schemeClr val="tx1"/>
                </a:solidFill>
                <a:latin typeface="Garamond" panose="02020404030301010803" pitchFamily="18" charset="0"/>
              </a:rPr>
              <a:t>）</a:t>
            </a:r>
            <a:r>
              <a:rPr lang="en-US" altLang="zh-CN" sz="2400" dirty="0">
                <a:solidFill>
                  <a:schemeClr val="tx1"/>
                </a:solidFill>
                <a:latin typeface="Garamond" panose="02020404030301010803" pitchFamily="18" charset="0"/>
              </a:rPr>
              <a:t>decreases during the pandemic from Jan. 1</a:t>
            </a:r>
            <a:r>
              <a:rPr lang="en-US" altLang="zh-CN" sz="2400" baseline="30000" dirty="0">
                <a:solidFill>
                  <a:schemeClr val="tx1"/>
                </a:solidFill>
                <a:latin typeface="Garamond" panose="02020404030301010803" pitchFamily="18" charset="0"/>
              </a:rPr>
              <a:t>st</a:t>
            </a:r>
            <a:r>
              <a:rPr lang="en-US" altLang="zh-CN" sz="2400" dirty="0">
                <a:solidFill>
                  <a:schemeClr val="tx1"/>
                </a:solidFill>
                <a:latin typeface="Garamond" panose="02020404030301010803" pitchFamily="18" charset="0"/>
              </a:rPr>
              <a:t> to April 24</a:t>
            </a:r>
            <a:r>
              <a:rPr lang="en-US" altLang="zh-CN" sz="2400" baseline="30000" dirty="0">
                <a:solidFill>
                  <a:schemeClr val="tx1"/>
                </a:solidFill>
                <a:latin typeface="Garamond" panose="02020404030301010803" pitchFamily="18" charset="0"/>
              </a:rPr>
              <a:t>th</a:t>
            </a:r>
            <a:endParaRPr lang="en-US" altLang="zh-CN" sz="2400" dirty="0">
              <a:solidFill>
                <a:schemeClr val="tx1"/>
              </a:solidFill>
              <a:latin typeface="Garamond" panose="02020404030301010803" pitchFamily="18" charset="0"/>
            </a:endParaRPr>
          </a:p>
          <a:p>
            <a:endParaRPr lang="en-US" sz="2400" dirty="0">
              <a:solidFill>
                <a:schemeClr val="tx1"/>
              </a:solidFill>
              <a:latin typeface="Garamond" panose="02020404030301010803" pitchFamily="18" charset="0"/>
            </a:endParaRPr>
          </a:p>
          <a:p>
            <a:r>
              <a:rPr lang="en-US" sz="2400" dirty="0">
                <a:solidFill>
                  <a:schemeClr val="tx1"/>
                </a:solidFill>
                <a:latin typeface="Garamond" panose="02020404030301010803" pitchFamily="18" charset="0"/>
              </a:rPr>
              <a:t>NO</a:t>
            </a:r>
            <a:r>
              <a:rPr lang="en-US" sz="2400" baseline="-25000" dirty="0">
                <a:solidFill>
                  <a:schemeClr val="tx1"/>
                </a:solidFill>
                <a:latin typeface="Garamond" panose="02020404030301010803" pitchFamily="18" charset="0"/>
              </a:rPr>
              <a:t>2</a:t>
            </a:r>
            <a:r>
              <a:rPr lang="en-US" sz="2400" dirty="0">
                <a:solidFill>
                  <a:schemeClr val="tx1"/>
                </a:solidFill>
                <a:latin typeface="Garamond" panose="02020404030301010803" pitchFamily="18" charset="0"/>
              </a:rPr>
              <a:t> in China and USA shows different </a:t>
            </a:r>
            <a:r>
              <a:rPr lang="en-US" altLang="zh-CN" sz="2400" dirty="0">
                <a:solidFill>
                  <a:schemeClr val="tx1"/>
                </a:solidFill>
                <a:latin typeface="Garamond" panose="02020404030301010803" pitchFamily="18" charset="0"/>
              </a:rPr>
              <a:t>temporal</a:t>
            </a:r>
            <a:r>
              <a:rPr lang="en-US" sz="2400" dirty="0">
                <a:solidFill>
                  <a:schemeClr val="tx1"/>
                </a:solidFill>
                <a:latin typeface="Garamond" panose="02020404030301010803" pitchFamily="18" charset="0"/>
              </a:rPr>
              <a:t> patterns, given different social distancing time</a:t>
            </a:r>
          </a:p>
        </p:txBody>
      </p:sp>
      <p:sp>
        <p:nvSpPr>
          <p:cNvPr id="77" name="Rectangle 76">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643467"/>
            <a:ext cx="7391400" cy="5564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 name="Slide Number Placeholder 3">
            <a:extLst>
              <a:ext uri="{FF2B5EF4-FFF2-40B4-BE49-F238E27FC236}">
                <a16:creationId xmlns:a16="http://schemas.microsoft.com/office/drawing/2014/main" id="{3DBE6281-C57F-4ACB-B343-F5C1CC8D7AFC}"/>
              </a:ext>
            </a:extLst>
          </p:cNvPr>
          <p:cNvSpPr>
            <a:spLocks noGrp="1"/>
          </p:cNvSpPr>
          <p:nvPr>
            <p:ph type="sldNum" sz="quarter" idx="12"/>
          </p:nvPr>
        </p:nvSpPr>
        <p:spPr>
          <a:xfrm>
            <a:off x="8610601" y="6375679"/>
            <a:ext cx="2819399" cy="345796"/>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82AFB3C-E128-A24E-9B15-C1182298B076}" type="slidenum">
              <a:rPr kumimoji="0" lang="en-US" sz="1200" b="0" i="0" u="none" strike="noStrike" kern="1200" cap="none" spc="0" normalizeH="0" baseline="0" noProof="0" smtClean="0">
                <a:ln>
                  <a:noFill/>
                </a:ln>
                <a:solidFill>
                  <a:prstClr val="black">
                    <a:lumMod val="65000"/>
                    <a:lumOff val="3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7</a:t>
            </a:fld>
            <a:endParaRPr kumimoji="0" lang="en-US" sz="1200" b="0" i="0" u="none" strike="noStrike" kern="1200" cap="none" spc="0" normalizeH="0" baseline="0" noProof="0">
              <a:ln>
                <a:noFill/>
              </a:ln>
              <a:solidFill>
                <a:prstClr val="black">
                  <a:lumMod val="65000"/>
                  <a:lumOff val="35000"/>
                </a:prstClr>
              </a:solidFill>
              <a:effectLst/>
              <a:uLnTx/>
              <a:uFillTx/>
              <a:latin typeface="Gill Sans MT" panose="020B0502020104020203"/>
              <a:ea typeface="+mn-ea"/>
              <a:cs typeface="+mn-cs"/>
            </a:endParaRPr>
          </a:p>
        </p:txBody>
      </p:sp>
      <p:sp>
        <p:nvSpPr>
          <p:cNvPr id="8" name="Title 1">
            <a:extLst>
              <a:ext uri="{FF2B5EF4-FFF2-40B4-BE49-F238E27FC236}">
                <a16:creationId xmlns:a16="http://schemas.microsoft.com/office/drawing/2014/main" id="{0E124642-C4E6-8949-8B78-CBCE44C9A941}"/>
              </a:ext>
            </a:extLst>
          </p:cNvPr>
          <p:cNvSpPr>
            <a:spLocks noGrp="1"/>
          </p:cNvSpPr>
          <p:nvPr>
            <p:ph type="title"/>
          </p:nvPr>
        </p:nvSpPr>
        <p:spPr>
          <a:xfrm>
            <a:off x="519111" y="193577"/>
            <a:ext cx="3698120" cy="899780"/>
          </a:xfrm>
        </p:spPr>
        <p:txBody>
          <a:bodyPr anchor="b">
            <a:normAutofit/>
          </a:bodyPr>
          <a:lstStyle/>
          <a:p>
            <a:r>
              <a:rPr lang="en-US" sz="2400" b="1" dirty="0">
                <a:solidFill>
                  <a:schemeClr val="tx1"/>
                </a:solidFill>
                <a:latin typeface="Garamond" panose="02020404030301010803" pitchFamily="18" charset="0"/>
              </a:rPr>
              <a:t>Global No</a:t>
            </a:r>
            <a:r>
              <a:rPr lang="en-US" sz="2400" b="1" baseline="-25000" dirty="0">
                <a:solidFill>
                  <a:schemeClr val="tx1"/>
                </a:solidFill>
                <a:latin typeface="Garamond" panose="02020404030301010803" pitchFamily="18" charset="0"/>
              </a:rPr>
              <a:t>2</a:t>
            </a:r>
            <a:r>
              <a:rPr lang="en-US" sz="2400" b="1" dirty="0">
                <a:solidFill>
                  <a:schemeClr val="tx1"/>
                </a:solidFill>
                <a:latin typeface="Garamond" panose="02020404030301010803" pitchFamily="18" charset="0"/>
              </a:rPr>
              <a:t> Map</a:t>
            </a:r>
            <a:endParaRPr lang="en-US" sz="2400" b="1" baseline="-25000" dirty="0">
              <a:solidFill>
                <a:schemeClr val="tx1"/>
              </a:solidFill>
              <a:latin typeface="Garamond" panose="02020404030301010803" pitchFamily="18" charset="0"/>
            </a:endParaRPr>
          </a:p>
        </p:txBody>
      </p:sp>
      <p:pic>
        <p:nvPicPr>
          <p:cNvPr id="6" name="Picture 5">
            <a:extLst>
              <a:ext uri="{FF2B5EF4-FFF2-40B4-BE49-F238E27FC236}">
                <a16:creationId xmlns:a16="http://schemas.microsoft.com/office/drawing/2014/main" id="{476373E9-4A53-4389-912E-CB81793FBD53}"/>
              </a:ext>
            </a:extLst>
          </p:cNvPr>
          <p:cNvPicPr>
            <a:picLocks noChangeAspect="1"/>
          </p:cNvPicPr>
          <p:nvPr/>
        </p:nvPicPr>
        <p:blipFill>
          <a:blip r:embed="rId6"/>
          <a:stretch>
            <a:fillRect/>
          </a:stretch>
        </p:blipFill>
        <p:spPr>
          <a:xfrm>
            <a:off x="3866426" y="680128"/>
            <a:ext cx="8047263" cy="5695551"/>
          </a:xfrm>
          <a:prstGeom prst="rect">
            <a:avLst/>
          </a:prstGeom>
        </p:spPr>
      </p:pic>
      <p:pic>
        <p:nvPicPr>
          <p:cNvPr id="2" name="Picture 1">
            <a:extLst>
              <a:ext uri="{FF2B5EF4-FFF2-40B4-BE49-F238E27FC236}">
                <a16:creationId xmlns:a16="http://schemas.microsoft.com/office/drawing/2014/main" id="{345033A8-FF0D-44A7-A50A-979983A599D5}"/>
              </a:ext>
            </a:extLst>
          </p:cNvPr>
          <p:cNvPicPr>
            <a:picLocks noChangeAspect="1"/>
          </p:cNvPicPr>
          <p:nvPr/>
        </p:nvPicPr>
        <p:blipFill>
          <a:blip r:embed="rId7"/>
          <a:stretch>
            <a:fillRect/>
          </a:stretch>
        </p:blipFill>
        <p:spPr>
          <a:xfrm>
            <a:off x="6408573" y="958185"/>
            <a:ext cx="2047158" cy="2040490"/>
          </a:xfrm>
          <a:prstGeom prst="rect">
            <a:avLst/>
          </a:prstGeom>
        </p:spPr>
      </p:pic>
      <p:pic>
        <p:nvPicPr>
          <p:cNvPr id="5" name="Picture 4">
            <a:extLst>
              <a:ext uri="{FF2B5EF4-FFF2-40B4-BE49-F238E27FC236}">
                <a16:creationId xmlns:a16="http://schemas.microsoft.com/office/drawing/2014/main" id="{5F1EE3A7-10C0-4D7D-94F6-14CE3D7C56C0}"/>
              </a:ext>
            </a:extLst>
          </p:cNvPr>
          <p:cNvPicPr>
            <a:picLocks noChangeAspect="1"/>
          </p:cNvPicPr>
          <p:nvPr/>
        </p:nvPicPr>
        <p:blipFill>
          <a:blip r:embed="rId8"/>
          <a:stretch>
            <a:fillRect/>
          </a:stretch>
        </p:blipFill>
        <p:spPr>
          <a:xfrm>
            <a:off x="9555018" y="3231298"/>
            <a:ext cx="2047158" cy="2040490"/>
          </a:xfrm>
          <a:prstGeom prst="rect">
            <a:avLst/>
          </a:prstGeom>
        </p:spPr>
      </p:pic>
      <p:pic>
        <p:nvPicPr>
          <p:cNvPr id="20" name="Audio 19">
            <a:hlinkClick r:id="" action="ppaction://media"/>
            <a:extLst>
              <a:ext uri="{FF2B5EF4-FFF2-40B4-BE49-F238E27FC236}">
                <a16:creationId xmlns:a16="http://schemas.microsoft.com/office/drawing/2014/main" id="{B7D40578-099F-41AC-A776-37B212207F0D}"/>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4258729262"/>
      </p:ext>
    </p:extLst>
  </p:cSld>
  <p:clrMapOvr>
    <a:masterClrMapping/>
  </p:clrMapOvr>
  <mc:AlternateContent xmlns:mc="http://schemas.openxmlformats.org/markup-compatibility/2006" xmlns:p14="http://schemas.microsoft.com/office/powerpoint/2010/main">
    <mc:Choice Requires="p14">
      <p:transition spd="slow" p14:dur="2000" advTm="110679"/>
    </mc:Choice>
    <mc:Fallback xmlns="">
      <p:transition spd="slow" advTm="110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3" name="Rectangle 12">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643467"/>
            <a:ext cx="7391400" cy="5564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4" name="Slide Number Placeholder 3">
            <a:extLst>
              <a:ext uri="{FF2B5EF4-FFF2-40B4-BE49-F238E27FC236}">
                <a16:creationId xmlns:a16="http://schemas.microsoft.com/office/drawing/2014/main" id="{1B80B437-91F0-4C72-94D5-DB4995C20C22}"/>
              </a:ext>
            </a:extLst>
          </p:cNvPr>
          <p:cNvSpPr>
            <a:spLocks noGrp="1"/>
          </p:cNvSpPr>
          <p:nvPr>
            <p:ph type="sldNum" sz="quarter" idx="12"/>
          </p:nvPr>
        </p:nvSpPr>
        <p:spPr>
          <a:xfrm>
            <a:off x="8610601" y="6375679"/>
            <a:ext cx="2819399" cy="345796"/>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82AFB3C-E128-A24E-9B15-C1182298B076}" type="slidenum">
              <a:rPr kumimoji="0" lang="en-US" sz="1200" b="0" i="0" u="none" strike="noStrike" kern="1200" cap="none" spc="0" normalizeH="0" baseline="0" noProof="0" smtClean="0">
                <a:ln>
                  <a:noFill/>
                </a:ln>
                <a:solidFill>
                  <a:prstClr val="black">
                    <a:lumMod val="65000"/>
                    <a:lumOff val="3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8</a:t>
            </a:fld>
            <a:endParaRPr kumimoji="0" lang="en-US" sz="1200" b="0" i="0" u="none" strike="noStrike" kern="1200" cap="none" spc="0" normalizeH="0" baseline="0" noProof="0">
              <a:ln>
                <a:noFill/>
              </a:ln>
              <a:solidFill>
                <a:prstClr val="black">
                  <a:lumMod val="65000"/>
                  <a:lumOff val="35000"/>
                </a:prstClr>
              </a:solidFill>
              <a:effectLst/>
              <a:uLnTx/>
              <a:uFillTx/>
              <a:latin typeface="Garamond" panose="02020404030301010803" pitchFamily="18" charset="0"/>
              <a:ea typeface="+mn-ea"/>
              <a:cs typeface="+mn-cs"/>
            </a:endParaRPr>
          </a:p>
        </p:txBody>
      </p:sp>
      <p:sp>
        <p:nvSpPr>
          <p:cNvPr id="5" name="TextBox 4">
            <a:extLst>
              <a:ext uri="{FF2B5EF4-FFF2-40B4-BE49-F238E27FC236}">
                <a16:creationId xmlns:a16="http://schemas.microsoft.com/office/drawing/2014/main" id="{94EE07F8-4153-4C60-AE3B-26B3F587AF4A}"/>
              </a:ext>
            </a:extLst>
          </p:cNvPr>
          <p:cNvSpPr txBox="1"/>
          <p:nvPr/>
        </p:nvSpPr>
        <p:spPr>
          <a:xfrm>
            <a:off x="3500651" y="245660"/>
            <a:ext cx="6748818" cy="236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7" name="TextBox 6">
            <a:extLst>
              <a:ext uri="{FF2B5EF4-FFF2-40B4-BE49-F238E27FC236}">
                <a16:creationId xmlns:a16="http://schemas.microsoft.com/office/drawing/2014/main" id="{C04B3977-9FAF-4343-8160-8E4752BA49C1}"/>
              </a:ext>
            </a:extLst>
          </p:cNvPr>
          <p:cNvSpPr txBox="1"/>
          <p:nvPr/>
        </p:nvSpPr>
        <p:spPr>
          <a:xfrm>
            <a:off x="3632401" y="348723"/>
            <a:ext cx="8276133" cy="2355187"/>
          </a:xfrm>
          <a:prstGeom prst="rect">
            <a:avLst/>
          </a:prstGeom>
          <a:solidFill>
            <a:srgbClr val="F3F3F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pic>
        <p:nvPicPr>
          <p:cNvPr id="3" name="Picture 2">
            <a:extLst>
              <a:ext uri="{FF2B5EF4-FFF2-40B4-BE49-F238E27FC236}">
                <a16:creationId xmlns:a16="http://schemas.microsoft.com/office/drawing/2014/main" id="{74B6AA6A-2A33-46BF-941E-725CD0065BB3}"/>
              </a:ext>
            </a:extLst>
          </p:cNvPr>
          <p:cNvPicPr>
            <a:picLocks noChangeAspect="1"/>
          </p:cNvPicPr>
          <p:nvPr/>
        </p:nvPicPr>
        <p:blipFill>
          <a:blip r:embed="rId6"/>
          <a:stretch>
            <a:fillRect/>
          </a:stretch>
        </p:blipFill>
        <p:spPr>
          <a:xfrm>
            <a:off x="463346" y="1379457"/>
            <a:ext cx="11265307" cy="4912576"/>
          </a:xfrm>
          <a:prstGeom prst="rect">
            <a:avLst/>
          </a:prstGeom>
        </p:spPr>
      </p:pic>
      <p:sp>
        <p:nvSpPr>
          <p:cNvPr id="2" name="Title 1">
            <a:extLst>
              <a:ext uri="{FF2B5EF4-FFF2-40B4-BE49-F238E27FC236}">
                <a16:creationId xmlns:a16="http://schemas.microsoft.com/office/drawing/2014/main" id="{9B0B7372-0722-4B95-A02B-5328C15BFBA8}"/>
              </a:ext>
            </a:extLst>
          </p:cNvPr>
          <p:cNvSpPr>
            <a:spLocks noGrp="1"/>
          </p:cNvSpPr>
          <p:nvPr>
            <p:ph type="title"/>
          </p:nvPr>
        </p:nvSpPr>
        <p:spPr>
          <a:xfrm>
            <a:off x="485415" y="336024"/>
            <a:ext cx="6559878" cy="899780"/>
          </a:xfrm>
        </p:spPr>
        <p:txBody>
          <a:bodyPr anchor="b">
            <a:noAutofit/>
          </a:bodyPr>
          <a:lstStyle/>
          <a:p>
            <a:r>
              <a:rPr lang="en-US" sz="2400" b="1" dirty="0">
                <a:latin typeface="Garamond" panose="02020404030301010803" pitchFamily="18" charset="0"/>
              </a:rPr>
              <a:t>Global changes of other major pollutants</a:t>
            </a:r>
          </a:p>
        </p:txBody>
      </p:sp>
      <p:sp>
        <p:nvSpPr>
          <p:cNvPr id="18" name="Oval 17">
            <a:extLst>
              <a:ext uri="{FF2B5EF4-FFF2-40B4-BE49-F238E27FC236}">
                <a16:creationId xmlns:a16="http://schemas.microsoft.com/office/drawing/2014/main" id="{D4A96B34-0CB0-4BDE-81AD-C30B697B6223}"/>
              </a:ext>
            </a:extLst>
          </p:cNvPr>
          <p:cNvSpPr/>
          <p:nvPr/>
        </p:nvSpPr>
        <p:spPr>
          <a:xfrm>
            <a:off x="5727301" y="1290146"/>
            <a:ext cx="1020862" cy="588762"/>
          </a:xfrm>
          <a:prstGeom prst="ellipse">
            <a:avLst/>
          </a:prstGeom>
          <a:solidFill>
            <a:schemeClr val="accent5">
              <a:alpha val="3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Oval 18">
            <a:extLst>
              <a:ext uri="{FF2B5EF4-FFF2-40B4-BE49-F238E27FC236}">
                <a16:creationId xmlns:a16="http://schemas.microsoft.com/office/drawing/2014/main" id="{EA7529ED-C94D-4E1E-9977-462016FA4AD1}"/>
              </a:ext>
            </a:extLst>
          </p:cNvPr>
          <p:cNvSpPr/>
          <p:nvPr/>
        </p:nvSpPr>
        <p:spPr>
          <a:xfrm>
            <a:off x="2104921" y="2893438"/>
            <a:ext cx="1020862" cy="588762"/>
          </a:xfrm>
          <a:prstGeom prst="ellipse">
            <a:avLst/>
          </a:prstGeom>
          <a:solidFill>
            <a:schemeClr val="accent5">
              <a:alpha val="3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Oval 19">
            <a:extLst>
              <a:ext uri="{FF2B5EF4-FFF2-40B4-BE49-F238E27FC236}">
                <a16:creationId xmlns:a16="http://schemas.microsoft.com/office/drawing/2014/main" id="{C95695D1-797D-410B-BBB3-ED32BD5ABBA6}"/>
              </a:ext>
            </a:extLst>
          </p:cNvPr>
          <p:cNvSpPr/>
          <p:nvPr/>
        </p:nvSpPr>
        <p:spPr>
          <a:xfrm>
            <a:off x="5795735" y="4466309"/>
            <a:ext cx="1020862" cy="588762"/>
          </a:xfrm>
          <a:prstGeom prst="ellipse">
            <a:avLst/>
          </a:prstGeom>
          <a:solidFill>
            <a:schemeClr val="accent5">
              <a:alpha val="3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9" name="Audio 8">
            <a:hlinkClick r:id="" action="ppaction://media"/>
            <a:extLst>
              <a:ext uri="{FF2B5EF4-FFF2-40B4-BE49-F238E27FC236}">
                <a16:creationId xmlns:a16="http://schemas.microsoft.com/office/drawing/2014/main" id="{24E233FB-C076-4BB9-890D-B0ECCEE94AB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2157701657"/>
      </p:ext>
    </p:extLst>
  </p:cSld>
  <p:clrMapOvr>
    <a:masterClrMapping/>
  </p:clrMapOvr>
  <mc:AlternateContent xmlns:mc="http://schemas.openxmlformats.org/markup-compatibility/2006" xmlns:p14="http://schemas.microsoft.com/office/powerpoint/2010/main">
    <mc:Choice Requires="p14">
      <p:transition spd="slow" p14:dur="2000" advTm="66504"/>
    </mc:Choice>
    <mc:Fallback xmlns="">
      <p:transition spd="slow" advTm="66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9"/>
                </p:tgtEl>
              </p:cMediaNode>
            </p:audio>
          </p:childTnLst>
        </p:cTn>
      </p:par>
    </p:tnLst>
    <p:bldLst>
      <p:bldP spid="18"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 name="Title 1">
            <a:extLst>
              <a:ext uri="{FF2B5EF4-FFF2-40B4-BE49-F238E27FC236}">
                <a16:creationId xmlns:a16="http://schemas.microsoft.com/office/drawing/2014/main" id="{B0FC6D6B-B6E9-482E-9D1D-CB66A8052DD7}"/>
              </a:ext>
            </a:extLst>
          </p:cNvPr>
          <p:cNvSpPr>
            <a:spLocks noGrp="1"/>
          </p:cNvSpPr>
          <p:nvPr>
            <p:ph type="title"/>
          </p:nvPr>
        </p:nvSpPr>
        <p:spPr>
          <a:xfrm>
            <a:off x="452800" y="822654"/>
            <a:ext cx="3695870" cy="899780"/>
          </a:xfrm>
        </p:spPr>
        <p:txBody>
          <a:bodyPr anchor="b">
            <a:noAutofit/>
          </a:bodyPr>
          <a:lstStyle/>
          <a:p>
            <a:r>
              <a:rPr lang="en-US" altLang="zh-CN" sz="2400" b="1" dirty="0">
                <a:latin typeface="Garamond" panose="02020404030301010803" pitchFamily="18" charset="0"/>
              </a:rPr>
              <a:t>Relationship between Covid-19 and no</a:t>
            </a:r>
            <a:r>
              <a:rPr lang="en-US" altLang="zh-CN" sz="2400" b="1" baseline="-25000" dirty="0">
                <a:latin typeface="Garamond" panose="02020404030301010803" pitchFamily="18" charset="0"/>
              </a:rPr>
              <a:t>2</a:t>
            </a:r>
            <a:endParaRPr lang="en-US" sz="2400" b="1" baseline="-25000" dirty="0">
              <a:latin typeface="Garamond" panose="02020404030301010803" pitchFamily="18" charset="0"/>
            </a:endParaRPr>
          </a:p>
        </p:txBody>
      </p:sp>
      <p:sp>
        <p:nvSpPr>
          <p:cNvPr id="12" name="Rectangle 11">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E732A838-79F5-43D6-8B2D-007D81D88359}"/>
              </a:ext>
            </a:extLst>
          </p:cNvPr>
          <p:cNvSpPr>
            <a:spLocks noGrp="1"/>
          </p:cNvSpPr>
          <p:nvPr>
            <p:ph idx="1"/>
          </p:nvPr>
        </p:nvSpPr>
        <p:spPr>
          <a:xfrm>
            <a:off x="605197" y="2286000"/>
            <a:ext cx="3111668" cy="3922387"/>
          </a:xfrm>
        </p:spPr>
        <p:txBody>
          <a:bodyPr>
            <a:normAutofit/>
          </a:bodyPr>
          <a:lstStyle/>
          <a:p>
            <a:r>
              <a:rPr lang="en-US" sz="2400" dirty="0">
                <a:latin typeface="Garamond" panose="02020404030301010803" pitchFamily="18" charset="0"/>
              </a:rPr>
              <a:t>At the global scale, Cobiv-19 pandemic seems to decrease the NO</a:t>
            </a:r>
            <a:r>
              <a:rPr lang="en-US" sz="2400" baseline="-25000" dirty="0">
                <a:latin typeface="Garamond" panose="02020404030301010803" pitchFamily="18" charset="0"/>
              </a:rPr>
              <a:t>2</a:t>
            </a:r>
            <a:r>
              <a:rPr lang="en-US" sz="2400" dirty="0">
                <a:latin typeface="Garamond" panose="02020404030301010803" pitchFamily="18" charset="0"/>
              </a:rPr>
              <a:t> pollution</a:t>
            </a:r>
          </a:p>
          <a:p>
            <a:endParaRPr lang="en-US" sz="2400" dirty="0">
              <a:latin typeface="Garamond" panose="02020404030301010803" pitchFamily="18" charset="0"/>
            </a:endParaRPr>
          </a:p>
          <a:p>
            <a:endParaRPr lang="en-US" sz="2400" dirty="0">
              <a:latin typeface="Garamond" panose="02020404030301010803" pitchFamily="18" charset="0"/>
            </a:endParaRPr>
          </a:p>
          <a:p>
            <a:pPr marL="0" indent="0">
              <a:buNone/>
            </a:pPr>
            <a:endParaRPr lang="en-US" sz="2400" dirty="0">
              <a:latin typeface="Garamond" panose="02020404030301010803" pitchFamily="18" charset="0"/>
            </a:endParaRPr>
          </a:p>
          <a:p>
            <a:endParaRPr lang="en-US" sz="2400" dirty="0">
              <a:latin typeface="Garamond" panose="02020404030301010803" pitchFamily="18" charset="0"/>
            </a:endParaRPr>
          </a:p>
          <a:p>
            <a:endParaRPr lang="en-US" sz="2400" dirty="0">
              <a:latin typeface="Garamond" panose="02020404030301010803" pitchFamily="18" charset="0"/>
            </a:endParaRPr>
          </a:p>
          <a:p>
            <a:endParaRPr lang="en-US" sz="1600" dirty="0">
              <a:latin typeface="Garamond" panose="02020404030301010803" pitchFamily="18" charset="0"/>
            </a:endParaRPr>
          </a:p>
          <a:p>
            <a:pPr marL="0" indent="0">
              <a:buNone/>
            </a:pPr>
            <a:endParaRPr lang="en-US" sz="1600" dirty="0">
              <a:latin typeface="Garamond" panose="02020404030301010803" pitchFamily="18" charset="0"/>
            </a:endParaRPr>
          </a:p>
        </p:txBody>
      </p:sp>
      <p:sp>
        <p:nvSpPr>
          <p:cNvPr id="14" name="Rectangle 13">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643467"/>
            <a:ext cx="7391400" cy="5564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4" name="Slide Number Placeholder 3">
            <a:extLst>
              <a:ext uri="{FF2B5EF4-FFF2-40B4-BE49-F238E27FC236}">
                <a16:creationId xmlns:a16="http://schemas.microsoft.com/office/drawing/2014/main" id="{85AB2667-3123-49FF-B919-F5F6D2507B74}"/>
              </a:ext>
            </a:extLst>
          </p:cNvPr>
          <p:cNvSpPr>
            <a:spLocks noGrp="1"/>
          </p:cNvSpPr>
          <p:nvPr>
            <p:ph type="sldNum" sz="quarter" idx="12"/>
          </p:nvPr>
        </p:nvSpPr>
        <p:spPr>
          <a:xfrm>
            <a:off x="8610601" y="6375679"/>
            <a:ext cx="2819399" cy="345796"/>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82AFB3C-E128-A24E-9B15-C1182298B076}" type="slidenum">
              <a:rPr kumimoji="0" lang="en-US" sz="1200" b="0" i="0" u="none" strike="noStrike" kern="1200" cap="none" spc="0" normalizeH="0" baseline="0" noProof="0" smtClean="0">
                <a:ln>
                  <a:noFill/>
                </a:ln>
                <a:solidFill>
                  <a:prstClr val="black">
                    <a:lumMod val="65000"/>
                    <a:lumOff val="3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9</a:t>
            </a:fld>
            <a:endParaRPr kumimoji="0" lang="en-US" sz="1200" b="0" i="0" u="none" strike="noStrike" kern="1200" cap="none" spc="0" normalizeH="0" baseline="0" noProof="0">
              <a:ln>
                <a:noFill/>
              </a:ln>
              <a:solidFill>
                <a:prstClr val="black">
                  <a:lumMod val="65000"/>
                  <a:lumOff val="35000"/>
                </a:prstClr>
              </a:solidFill>
              <a:effectLst/>
              <a:uLnTx/>
              <a:uFillTx/>
              <a:latin typeface="Garamond" panose="02020404030301010803" pitchFamily="18" charset="0"/>
              <a:ea typeface="+mn-ea"/>
              <a:cs typeface="+mn-cs"/>
            </a:endParaRPr>
          </a:p>
        </p:txBody>
      </p:sp>
      <p:sp>
        <p:nvSpPr>
          <p:cNvPr id="11" name="TextBox 10">
            <a:extLst>
              <a:ext uri="{FF2B5EF4-FFF2-40B4-BE49-F238E27FC236}">
                <a16:creationId xmlns:a16="http://schemas.microsoft.com/office/drawing/2014/main" id="{6D4A2066-F705-409F-B32B-09CB7E2DD093}"/>
              </a:ext>
            </a:extLst>
          </p:cNvPr>
          <p:cNvSpPr txBox="1"/>
          <p:nvPr/>
        </p:nvSpPr>
        <p:spPr>
          <a:xfrm>
            <a:off x="3941370" y="239540"/>
            <a:ext cx="7734290" cy="6058901"/>
          </a:xfrm>
          <a:prstGeom prst="rect">
            <a:avLst/>
          </a:prstGeom>
          <a:solidFill>
            <a:srgbClr val="F3F3F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pic>
        <p:nvPicPr>
          <p:cNvPr id="6" name="Picture 5">
            <a:extLst>
              <a:ext uri="{FF2B5EF4-FFF2-40B4-BE49-F238E27FC236}">
                <a16:creationId xmlns:a16="http://schemas.microsoft.com/office/drawing/2014/main" id="{D5F26591-474B-4AF8-96A6-9FE07108B79B}"/>
              </a:ext>
            </a:extLst>
          </p:cNvPr>
          <p:cNvPicPr>
            <a:picLocks noChangeAspect="1"/>
          </p:cNvPicPr>
          <p:nvPr/>
        </p:nvPicPr>
        <p:blipFill>
          <a:blip r:embed="rId6"/>
          <a:stretch>
            <a:fillRect/>
          </a:stretch>
        </p:blipFill>
        <p:spPr>
          <a:xfrm>
            <a:off x="4674234" y="338669"/>
            <a:ext cx="6230203" cy="6209908"/>
          </a:xfrm>
          <a:prstGeom prst="rect">
            <a:avLst/>
          </a:prstGeom>
        </p:spPr>
      </p:pic>
      <p:sp>
        <p:nvSpPr>
          <p:cNvPr id="7" name="TextBox 6">
            <a:extLst>
              <a:ext uri="{FF2B5EF4-FFF2-40B4-BE49-F238E27FC236}">
                <a16:creationId xmlns:a16="http://schemas.microsoft.com/office/drawing/2014/main" id="{8F58CE28-4EDF-40CC-877E-6D0C75EFD26B}"/>
              </a:ext>
            </a:extLst>
          </p:cNvPr>
          <p:cNvSpPr txBox="1"/>
          <p:nvPr/>
        </p:nvSpPr>
        <p:spPr>
          <a:xfrm>
            <a:off x="6827292" y="643467"/>
            <a:ext cx="3074158" cy="1384995"/>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Gill Sans MT" panose="020B0502020104020203"/>
                <a:ea typeface="+mn-ea"/>
                <a:cs typeface="+mn-cs"/>
              </a:rPr>
              <a:t>Does this happen at local or regional scales?  </a:t>
            </a:r>
          </a:p>
        </p:txBody>
      </p:sp>
      <p:pic>
        <p:nvPicPr>
          <p:cNvPr id="13" name="Audio 12">
            <a:hlinkClick r:id="" action="ppaction://media"/>
            <a:extLst>
              <a:ext uri="{FF2B5EF4-FFF2-40B4-BE49-F238E27FC236}">
                <a16:creationId xmlns:a16="http://schemas.microsoft.com/office/drawing/2014/main" id="{9EB4E2F8-D58E-46FA-9384-6DD520BB04A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4219014874"/>
      </p:ext>
    </p:extLst>
  </p:cSld>
  <p:clrMapOvr>
    <a:masterClrMapping/>
  </p:clrMapOvr>
  <mc:AlternateContent xmlns:mc="http://schemas.openxmlformats.org/markup-compatibility/2006" xmlns:p14="http://schemas.microsoft.com/office/powerpoint/2010/main">
    <mc:Choice Requires="p14">
      <p:transition spd="slow" p14:dur="2000" advTm="40553"/>
    </mc:Choice>
    <mc:Fallback xmlns="">
      <p:transition spd="slow" advTm="40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3"/>
                </p:tgtEl>
              </p:cMediaNode>
            </p:audio>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5.2"/>
</p:tagLst>
</file>

<file path=ppt/tags/tag2.xml><?xml version="1.0" encoding="utf-8"?>
<p:tagLst xmlns:a="http://schemas.openxmlformats.org/drawingml/2006/main" xmlns:r="http://schemas.openxmlformats.org/officeDocument/2006/relationships" xmlns:p="http://schemas.openxmlformats.org/presentationml/2006/main">
  <p:tag name="TIMING" val="|43.5"/>
</p:tagLst>
</file>

<file path=ppt/tags/tag3.xml><?xml version="1.0" encoding="utf-8"?>
<p:tagLst xmlns:a="http://schemas.openxmlformats.org/drawingml/2006/main" xmlns:r="http://schemas.openxmlformats.org/officeDocument/2006/relationships" xmlns:p="http://schemas.openxmlformats.org/presentationml/2006/main">
  <p:tag name="TIMING" val="|24.8"/>
</p:tagLst>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1696</Words>
  <Application>Microsoft Macintosh PowerPoint</Application>
  <PresentationFormat>Widescreen</PresentationFormat>
  <Paragraphs>205</Paragraphs>
  <Slides>17</Slides>
  <Notes>17</Notes>
  <HiddenSlides>0</HiddenSlides>
  <MMClips>16</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等线</vt:lpstr>
      <vt:lpstr>等线</vt:lpstr>
      <vt:lpstr>宋体</vt:lpstr>
      <vt:lpstr>华文中宋</vt:lpstr>
      <vt:lpstr>Arial</vt:lpstr>
      <vt:lpstr>Calibri</vt:lpstr>
      <vt:lpstr>Garamond</vt:lpstr>
      <vt:lpstr>Gill Sans MT</vt:lpstr>
      <vt:lpstr>Impact</vt:lpstr>
      <vt:lpstr>Times New Roman</vt:lpstr>
      <vt:lpstr>Badge</vt:lpstr>
      <vt:lpstr>A Sweet Accident of COVID-19 </vt:lpstr>
      <vt:lpstr>Agenda</vt:lpstr>
      <vt:lpstr>Introduction</vt:lpstr>
      <vt:lpstr>Does covid-19 pandemic affect air quality?</vt:lpstr>
      <vt:lpstr>Air quality variables</vt:lpstr>
      <vt:lpstr>Question</vt:lpstr>
      <vt:lpstr>Global No2 Map</vt:lpstr>
      <vt:lpstr>Global changes of other major pollutants</vt:lpstr>
      <vt:lpstr>Relationship between Covid-19 and no2</vt:lpstr>
      <vt:lpstr>COVID-19 cases in LA improved air quality</vt:lpstr>
      <vt:lpstr>air quality better than previous year</vt:lpstr>
      <vt:lpstr>Big change in No2 pollutant</vt:lpstr>
      <vt:lpstr>    stay at home and mask use</vt:lpstr>
      <vt:lpstr>Air quality in new York city</vt:lpstr>
      <vt:lpstr>Disease and air quality in queens, NY</vt:lpstr>
      <vt:lpstr>Conclusion and Future Perspectives</vt:lpstr>
      <vt:lpstr>Data Sources and 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Sweet Accident of COVID-19 </dc:title>
  <dc:creator>Microsoft Office User</dc:creator>
  <cp:lastModifiedBy>Microsoft Office User</cp:lastModifiedBy>
  <cp:revision>1</cp:revision>
  <dcterms:created xsi:type="dcterms:W3CDTF">2020-05-17T04:51:46Z</dcterms:created>
  <dcterms:modified xsi:type="dcterms:W3CDTF">2020-05-17T04:57:52Z</dcterms:modified>
</cp:coreProperties>
</file>